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audio/m4a" Extension="m4a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18288000" cy="10287000"/>
  <p:notesSz cx="6858000" cy="9144000"/>
  <p:embeddedFontLst>
    <p:embeddedFont>
      <p:font typeface="Anton" charset="1" panose="00000500000000000000"/>
      <p:regular r:id="rId18"/>
    </p:embeddedFont>
    <p:embeddedFont>
      <p:font typeface="Canva Sans" charset="1" panose="020B0503030501040103"/>
      <p:regular r:id="rId19"/>
    </p:embeddedFont>
    <p:embeddedFont>
      <p:font typeface="Canva Sans Bold" charset="1" panose="020B0803030501040103"/>
      <p:regular r:id="rId20"/>
    </p:embeddedFont>
    <p:embeddedFont>
      <p:font typeface="Raleway" charset="1" panose="00000000000000000000"/>
      <p:regular r:id="rId21"/>
    </p:embeddedFont>
    <p:embeddedFont>
      <p:font typeface="Raleway Bold" charset="1" panose="0000000000000000000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23.svg" Type="http://schemas.openxmlformats.org/officeDocument/2006/relationships/image"/><Relationship Id="rId7" Target="../media/aAGn_aEpqwU.m4a" Type="http://schemas.microsoft.com/office/2007/relationships/media"/><Relationship Id="rId8" Target="../media/aAGn_aEpqwU.m4a" Type="http://schemas.openxmlformats.org/officeDocument/2006/relationships/audio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1.svg" Type="http://schemas.openxmlformats.org/officeDocument/2006/relationships/image"/><Relationship Id="rId4" Target="../media/image4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.pn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png" Type="http://schemas.openxmlformats.org/officeDocument/2006/relationships/image"/><Relationship Id="rId4" Target="../media/image4.png" Type="http://schemas.openxmlformats.org/officeDocument/2006/relationships/image"/><Relationship Id="rId5" Target="../media/image9.png" Type="http://schemas.openxmlformats.org/officeDocument/2006/relationships/image"/><Relationship Id="rId6" Target="../media/image10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png" Type="http://schemas.openxmlformats.org/officeDocument/2006/relationships/image"/><Relationship Id="rId4" Target="../media/image13.svg" Type="http://schemas.openxmlformats.org/officeDocument/2006/relationships/image"/><Relationship Id="rId5" Target="../media/image14.png" Type="http://schemas.openxmlformats.org/officeDocument/2006/relationships/image"/><Relationship Id="rId6" Target="../media/image4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5.png" Type="http://schemas.openxmlformats.org/officeDocument/2006/relationships/image"/><Relationship Id="rId4" Target="../media/image4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16.png" Type="http://schemas.openxmlformats.org/officeDocument/2006/relationships/image"/><Relationship Id="rId4" Target="../media/image17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png" Type="http://schemas.openxmlformats.org/officeDocument/2006/relationships/image"/><Relationship Id="rId4" Target="../media/image4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png" Type="http://schemas.openxmlformats.org/officeDocument/2006/relationships/image"/><Relationship Id="rId4" Target="../media/image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180321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402726" y="1605769"/>
            <a:ext cx="8778477" cy="6456252"/>
          </a:xfrm>
          <a:custGeom>
            <a:avLst/>
            <a:gdLst/>
            <a:ahLst/>
            <a:cxnLst/>
            <a:rect r="r" b="b" t="t" l="l"/>
            <a:pathLst>
              <a:path h="6456252" w="8778477">
                <a:moveTo>
                  <a:pt x="0" y="0"/>
                </a:moveTo>
                <a:lnTo>
                  <a:pt x="8778477" y="0"/>
                </a:lnTo>
                <a:lnTo>
                  <a:pt x="8778477" y="6456252"/>
                </a:lnTo>
                <a:lnTo>
                  <a:pt x="0" y="64562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191" r="0" b="-719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813855" y="9068185"/>
            <a:ext cx="445445" cy="445445"/>
          </a:xfrm>
          <a:custGeom>
            <a:avLst/>
            <a:gdLst/>
            <a:ahLst/>
            <a:cxnLst/>
            <a:rect r="r" b="b" t="t" l="l"/>
            <a:pathLst>
              <a:path h="445445" w="445445">
                <a:moveTo>
                  <a:pt x="0" y="0"/>
                </a:moveTo>
                <a:lnTo>
                  <a:pt x="445445" y="0"/>
                </a:lnTo>
                <a:lnTo>
                  <a:pt x="445445" y="445444"/>
                </a:lnTo>
                <a:lnTo>
                  <a:pt x="0" y="4454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214816" y="0"/>
            <a:ext cx="4706608" cy="1425710"/>
          </a:xfrm>
          <a:custGeom>
            <a:avLst/>
            <a:gdLst/>
            <a:ahLst/>
            <a:cxnLst/>
            <a:rect r="r" b="b" t="t" l="l"/>
            <a:pathLst>
              <a:path h="1425710" w="4706608">
                <a:moveTo>
                  <a:pt x="0" y="0"/>
                </a:moveTo>
                <a:lnTo>
                  <a:pt x="4706608" y="0"/>
                </a:lnTo>
                <a:lnTo>
                  <a:pt x="4706608" y="1425710"/>
                </a:lnTo>
                <a:lnTo>
                  <a:pt x="0" y="142571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468323" y="2914410"/>
            <a:ext cx="10505229" cy="24678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929"/>
              </a:lnSpc>
              <a:spcBef>
                <a:spcPct val="0"/>
              </a:spcBef>
            </a:pPr>
            <a:r>
              <a:rPr lang="en-US" sz="7092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MEDICINE INVENTORY MANAGEMENT SYSTEM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0437" y="8014396"/>
            <a:ext cx="9063563" cy="21793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6"/>
              </a:lnSpc>
            </a:pPr>
            <a:r>
              <a:rPr lang="en-US" sz="2997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Team Members:</a:t>
            </a:r>
          </a:p>
          <a:p>
            <a:pPr algn="l" marL="517621" indent="-258810" lvl="1">
              <a:lnSpc>
                <a:spcPts val="3356"/>
              </a:lnSpc>
              <a:buFont typeface="Arial"/>
              <a:buChar char="•"/>
            </a:pPr>
            <a:r>
              <a:rPr lang="en-US" sz="2397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Farah Sameh Amin                         ID:231000120</a:t>
            </a:r>
          </a:p>
          <a:p>
            <a:pPr algn="l" marL="517621" indent="-258810" lvl="1">
              <a:lnSpc>
                <a:spcPts val="3356"/>
              </a:lnSpc>
              <a:buFont typeface="Arial"/>
              <a:buChar char="•"/>
            </a:pPr>
            <a:r>
              <a:rPr lang="en-US" sz="2397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Sandy Ibrahim Tawadrous           ID:231000813</a:t>
            </a:r>
          </a:p>
          <a:p>
            <a:pPr algn="l" marL="517621" indent="-258810" lvl="1">
              <a:lnSpc>
                <a:spcPts val="3356"/>
              </a:lnSpc>
              <a:buFont typeface="Arial"/>
              <a:buChar char="•"/>
            </a:pPr>
            <a:r>
              <a:rPr lang="en-US" sz="2397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Rodaina Mohamed Abdelaziz     ID: 231000739</a:t>
            </a:r>
          </a:p>
          <a:p>
            <a:pPr algn="l" marL="517621" indent="-258810" lvl="1">
              <a:lnSpc>
                <a:spcPts val="3356"/>
              </a:lnSpc>
              <a:buFont typeface="Arial"/>
              <a:buChar char="•"/>
            </a:pPr>
            <a:r>
              <a:rPr lang="en-US" sz="2397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Mariam Ezz Eldin                            ID:231000933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336879" y="6049019"/>
            <a:ext cx="4500920" cy="1298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Supervisor by:</a:t>
            </a:r>
          </a:p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Dr. Mohamed Elsayeh</a:t>
            </a:r>
          </a:p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TA. Habiba Mohamed Ibrahim</a:t>
            </a:r>
          </a:p>
        </p:txBody>
      </p:sp>
      <p:pic>
        <p:nvPicPr>
          <p:cNvPr name="Picture 8" id="8">
            <a:hlinkClick action="ppaction://media"/>
          </p:cNvPr>
          <p:cNvPicPr>
            <a:picLocks noChangeAspect="true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>
                  <p14:trim st="0.0000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629650" y="4629150"/>
            <a:ext cx="1028700" cy="10287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cmd cmd="playFrom(0.0)">
              <p:cBhvr>
                <p:cTn/>
                <p:tgtEl>
                  <p:spTgt spid="8"/>
                </p:tgtEl>
              </p:cBhvr>
            </p:cmd>
            <p:audio>
              <p:cMediaNode vol="100000" showWhenStopped="false">
                <p:cTn/>
                <p:tgtEl>
                  <p:spTgt spid="8"/>
                </p:tgtEl>
              </p:cMediaNode>
            </p:audio>
          </p:childTnLst>
        </p:cTn>
      </p:par>
    </p:tnLst>
  </p:timing>
</p:sld>
</file>

<file path=ppt/slides/slide10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180321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96055" y="5143500"/>
            <a:ext cx="4316280" cy="3041421"/>
            <a:chOff x="0" y="0"/>
            <a:chExt cx="1136798" cy="8010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36798" cy="801033"/>
            </a:xfrm>
            <a:custGeom>
              <a:avLst/>
              <a:gdLst/>
              <a:ahLst/>
              <a:cxnLst/>
              <a:rect r="r" b="b" t="t" l="l"/>
              <a:pathLst>
                <a:path h="801033" w="1136798">
                  <a:moveTo>
                    <a:pt x="0" y="0"/>
                  </a:moveTo>
                  <a:lnTo>
                    <a:pt x="1136798" y="0"/>
                  </a:lnTo>
                  <a:lnTo>
                    <a:pt x="1136798" y="801033"/>
                  </a:lnTo>
                  <a:lnTo>
                    <a:pt x="0" y="801033"/>
                  </a:lnTo>
                  <a:close/>
                </a:path>
              </a:pathLst>
            </a:custGeom>
            <a:solidFill>
              <a:srgbClr val="412DA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136798" cy="8391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423432" y="2838853"/>
            <a:ext cx="4461526" cy="1672490"/>
            <a:chOff x="0" y="0"/>
            <a:chExt cx="983983" cy="36886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983983" cy="368865"/>
            </a:xfrm>
            <a:custGeom>
              <a:avLst/>
              <a:gdLst/>
              <a:ahLst/>
              <a:cxnLst/>
              <a:rect r="r" b="b" t="t" l="l"/>
              <a:pathLst>
                <a:path h="368865" w="983983">
                  <a:moveTo>
                    <a:pt x="0" y="0"/>
                  </a:moveTo>
                  <a:lnTo>
                    <a:pt x="983983" y="0"/>
                  </a:lnTo>
                  <a:lnTo>
                    <a:pt x="983983" y="368865"/>
                  </a:lnTo>
                  <a:lnTo>
                    <a:pt x="0" y="368865"/>
                  </a:lnTo>
                  <a:close/>
                </a:path>
              </a:pathLst>
            </a:custGeom>
            <a:gradFill rotWithShape="true">
              <a:gsLst>
                <a:gs pos="0">
                  <a:srgbClr val="365E93">
                    <a:alpha val="56000"/>
                  </a:srgbClr>
                </a:gs>
                <a:gs pos="100000">
                  <a:srgbClr val="AF2BA5">
                    <a:alpha val="56000"/>
                  </a:srgbClr>
                </a:gs>
              </a:gsLst>
              <a:lin ang="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983983" cy="4069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6305638" y="2898246"/>
            <a:ext cx="4578480" cy="1728132"/>
            <a:chOff x="0" y="0"/>
            <a:chExt cx="1009777" cy="38113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009777" cy="381137"/>
            </a:xfrm>
            <a:custGeom>
              <a:avLst/>
              <a:gdLst/>
              <a:ahLst/>
              <a:cxnLst/>
              <a:rect r="r" b="b" t="t" l="l"/>
              <a:pathLst>
                <a:path h="381137" w="1009777">
                  <a:moveTo>
                    <a:pt x="0" y="0"/>
                  </a:moveTo>
                  <a:lnTo>
                    <a:pt x="1009777" y="0"/>
                  </a:lnTo>
                  <a:lnTo>
                    <a:pt x="1009777" y="381137"/>
                  </a:lnTo>
                  <a:lnTo>
                    <a:pt x="0" y="381137"/>
                  </a:lnTo>
                  <a:close/>
                </a:path>
              </a:pathLst>
            </a:custGeom>
            <a:gradFill rotWithShape="true">
              <a:gsLst>
                <a:gs pos="0">
                  <a:srgbClr val="365E93">
                    <a:alpha val="56000"/>
                  </a:srgbClr>
                </a:gs>
                <a:gs pos="100000">
                  <a:srgbClr val="AF2BA5">
                    <a:alpha val="56000"/>
                  </a:srgbClr>
                </a:gs>
              </a:gsLst>
              <a:lin ang="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1009777" cy="4287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6341098" y="5194923"/>
            <a:ext cx="4492195" cy="3041421"/>
            <a:chOff x="0" y="0"/>
            <a:chExt cx="1183130" cy="80103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183130" cy="801033"/>
            </a:xfrm>
            <a:custGeom>
              <a:avLst/>
              <a:gdLst/>
              <a:ahLst/>
              <a:cxnLst/>
              <a:rect r="r" b="b" t="t" l="l"/>
              <a:pathLst>
                <a:path h="801033" w="1183130">
                  <a:moveTo>
                    <a:pt x="0" y="0"/>
                  </a:moveTo>
                  <a:lnTo>
                    <a:pt x="1183130" y="0"/>
                  </a:lnTo>
                  <a:lnTo>
                    <a:pt x="1183130" y="801033"/>
                  </a:lnTo>
                  <a:lnTo>
                    <a:pt x="0" y="801033"/>
                  </a:lnTo>
                  <a:close/>
                </a:path>
              </a:pathLst>
            </a:custGeom>
            <a:solidFill>
              <a:srgbClr val="412DA7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1183130" cy="8391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1528608" y="5227231"/>
            <a:ext cx="6464649" cy="3059699"/>
            <a:chOff x="0" y="0"/>
            <a:chExt cx="1702624" cy="805847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702624" cy="805847"/>
            </a:xfrm>
            <a:custGeom>
              <a:avLst/>
              <a:gdLst/>
              <a:ahLst/>
              <a:cxnLst/>
              <a:rect r="r" b="b" t="t" l="l"/>
              <a:pathLst>
                <a:path h="805847" w="1702624">
                  <a:moveTo>
                    <a:pt x="0" y="0"/>
                  </a:moveTo>
                  <a:lnTo>
                    <a:pt x="1702624" y="0"/>
                  </a:lnTo>
                  <a:lnTo>
                    <a:pt x="1702624" y="805847"/>
                  </a:lnTo>
                  <a:lnTo>
                    <a:pt x="0" y="805847"/>
                  </a:lnTo>
                  <a:close/>
                </a:path>
              </a:pathLst>
            </a:custGeom>
            <a:solidFill>
              <a:srgbClr val="412DA7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1702624" cy="8439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2588391" y="2838853"/>
            <a:ext cx="4345083" cy="1733153"/>
            <a:chOff x="0" y="0"/>
            <a:chExt cx="958302" cy="382244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958302" cy="382244"/>
            </a:xfrm>
            <a:custGeom>
              <a:avLst/>
              <a:gdLst/>
              <a:ahLst/>
              <a:cxnLst/>
              <a:rect r="r" b="b" t="t" l="l"/>
              <a:pathLst>
                <a:path h="382244" w="958302">
                  <a:moveTo>
                    <a:pt x="0" y="0"/>
                  </a:moveTo>
                  <a:lnTo>
                    <a:pt x="958302" y="0"/>
                  </a:lnTo>
                  <a:lnTo>
                    <a:pt x="958302" y="382244"/>
                  </a:lnTo>
                  <a:lnTo>
                    <a:pt x="0" y="382244"/>
                  </a:lnTo>
                  <a:close/>
                </a:path>
              </a:pathLst>
            </a:custGeom>
            <a:gradFill rotWithShape="true">
              <a:gsLst>
                <a:gs pos="0">
                  <a:srgbClr val="365E93">
                    <a:alpha val="56000"/>
                  </a:srgbClr>
                </a:gs>
                <a:gs pos="100000">
                  <a:srgbClr val="AF2BA5">
                    <a:alpha val="56000"/>
                  </a:srgbClr>
                </a:gs>
              </a:gsLst>
              <a:lin ang="0"/>
            </a:gra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958302" cy="4203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609218" y="2841096"/>
            <a:ext cx="3853180" cy="16082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83"/>
              </a:lnSpc>
              <a:spcBef>
                <a:spcPct val="0"/>
              </a:spcBef>
            </a:pPr>
            <a:r>
              <a:rPr lang="en-US" b="true" sz="305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Query 1 – List Doctors Specialized in Heart Diseases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496055" y="5620888"/>
            <a:ext cx="4493631" cy="21506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10"/>
              </a:lnSpc>
              <a:spcBef>
                <a:spcPct val="0"/>
              </a:spcBef>
            </a:pPr>
            <a:r>
              <a:rPr lang="en-US" sz="3078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SELECT Name</a:t>
            </a:r>
          </a:p>
          <a:p>
            <a:pPr algn="ctr">
              <a:lnSpc>
                <a:spcPts val="4310"/>
              </a:lnSpc>
              <a:spcBef>
                <a:spcPct val="0"/>
              </a:spcBef>
            </a:pPr>
            <a:r>
              <a:rPr lang="en-US" sz="3078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FROM Doctor</a:t>
            </a:r>
          </a:p>
          <a:p>
            <a:pPr algn="ctr">
              <a:lnSpc>
                <a:spcPts val="4310"/>
              </a:lnSpc>
              <a:spcBef>
                <a:spcPct val="0"/>
              </a:spcBef>
            </a:pPr>
            <a:r>
              <a:rPr lang="en-US" sz="3078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WHERE Specialization LIKE '% heart%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6560642" y="3005902"/>
            <a:ext cx="4209443" cy="15648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34"/>
              </a:lnSpc>
              <a:spcBef>
                <a:spcPct val="0"/>
              </a:spcBef>
            </a:pPr>
            <a:r>
              <a:rPr lang="en-US" b="true" sz="3024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Query 2 – List Diseases of Type “Deficiency”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6305638" y="5671884"/>
            <a:ext cx="4563117" cy="21132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72"/>
              </a:lnSpc>
              <a:spcBef>
                <a:spcPct val="0"/>
              </a:spcBef>
            </a:pPr>
            <a:r>
              <a:rPr lang="en-US" sz="305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SELECT DiseaseName</a:t>
            </a:r>
          </a:p>
          <a:p>
            <a:pPr algn="ctr">
              <a:lnSpc>
                <a:spcPts val="4272"/>
              </a:lnSpc>
              <a:spcBef>
                <a:spcPct val="0"/>
              </a:spcBef>
            </a:pPr>
            <a:r>
              <a:rPr lang="en-US" sz="305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FROM Disease</a:t>
            </a:r>
          </a:p>
          <a:p>
            <a:pPr algn="ctr">
              <a:lnSpc>
                <a:spcPts val="4272"/>
              </a:lnSpc>
              <a:spcBef>
                <a:spcPct val="0"/>
              </a:spcBef>
            </a:pPr>
            <a:r>
              <a:rPr lang="en-US" sz="305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WHERE DiseaseType = 'deficiency';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2629282" y="2936908"/>
            <a:ext cx="3748022" cy="15780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71"/>
              </a:lnSpc>
              <a:spcBef>
                <a:spcPct val="0"/>
              </a:spcBef>
            </a:pPr>
            <a:r>
              <a:rPr lang="en-US" b="true" sz="305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Query 3 – Most Sold Medicine in 2023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1233866" y="5358276"/>
            <a:ext cx="7054134" cy="27785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90"/>
              </a:lnSpc>
              <a:spcBef>
                <a:spcPct val="0"/>
              </a:spcBef>
            </a:pPr>
            <a:r>
              <a:rPr lang="en-US" sz="177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SELECT M.MedicineName, SUM(PM.Quantity) AS TotalSold</a:t>
            </a:r>
          </a:p>
          <a:p>
            <a:pPr algn="ctr">
              <a:lnSpc>
                <a:spcPts val="2490"/>
              </a:lnSpc>
              <a:spcBef>
                <a:spcPct val="0"/>
              </a:spcBef>
            </a:pPr>
            <a:r>
              <a:rPr lang="en-US" sz="177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FROM Prescription P</a:t>
            </a:r>
          </a:p>
          <a:p>
            <a:pPr algn="ctr">
              <a:lnSpc>
                <a:spcPts val="2490"/>
              </a:lnSpc>
              <a:spcBef>
                <a:spcPct val="0"/>
              </a:spcBef>
            </a:pPr>
            <a:r>
              <a:rPr lang="en-US" sz="177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JOIN Prescription_Medicine PM ON P.PrescriptionID = PM.PrescriptionID</a:t>
            </a:r>
          </a:p>
          <a:p>
            <a:pPr algn="ctr">
              <a:lnSpc>
                <a:spcPts val="2490"/>
              </a:lnSpc>
              <a:spcBef>
                <a:spcPct val="0"/>
              </a:spcBef>
            </a:pPr>
            <a:r>
              <a:rPr lang="en-US" sz="177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JOIN Medicine M ON PM.MedicineID = M.MedicineID</a:t>
            </a:r>
          </a:p>
          <a:p>
            <a:pPr algn="ctr">
              <a:lnSpc>
                <a:spcPts val="2490"/>
              </a:lnSpc>
              <a:spcBef>
                <a:spcPct val="0"/>
              </a:spcBef>
            </a:pPr>
            <a:r>
              <a:rPr lang="en-US" sz="177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WHERE YEAR(P.IssueDate) = 2023</a:t>
            </a:r>
          </a:p>
          <a:p>
            <a:pPr algn="ctr">
              <a:lnSpc>
                <a:spcPts val="2490"/>
              </a:lnSpc>
              <a:spcBef>
                <a:spcPct val="0"/>
              </a:spcBef>
            </a:pPr>
            <a:r>
              <a:rPr lang="en-US" sz="177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GROUP BY M.MedicineID</a:t>
            </a:r>
          </a:p>
          <a:p>
            <a:pPr algn="ctr">
              <a:lnSpc>
                <a:spcPts val="2490"/>
              </a:lnSpc>
              <a:spcBef>
                <a:spcPct val="0"/>
              </a:spcBef>
            </a:pPr>
            <a:r>
              <a:rPr lang="en-US" sz="177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ORDER BY TotalSold DESC</a:t>
            </a:r>
          </a:p>
          <a:p>
            <a:pPr algn="ctr">
              <a:lnSpc>
                <a:spcPts val="2490"/>
              </a:lnSpc>
              <a:spcBef>
                <a:spcPct val="0"/>
              </a:spcBef>
            </a:pPr>
            <a:r>
              <a:rPr lang="en-US" sz="177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LIMIT 1;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3983635" y="383631"/>
            <a:ext cx="9271965" cy="12885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868"/>
              </a:lnSpc>
              <a:spcBef>
                <a:spcPct val="0"/>
              </a:spcBef>
            </a:pPr>
            <a:r>
              <a:rPr lang="en-US" sz="7011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SQL queries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4907340" y="9191625"/>
            <a:ext cx="2939928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sandy ibrahim</a:t>
            </a:r>
          </a:p>
        </p:txBody>
      </p:sp>
    </p:spTree>
  </p:cSld>
  <p:clrMapOvr>
    <a:masterClrMapping/>
  </p:clrMapOvr>
  <p:transition spd="fast">
    <p:fade/>
  </p:transition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180321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55470" y="4146235"/>
            <a:ext cx="3685356" cy="1431063"/>
            <a:chOff x="0" y="0"/>
            <a:chExt cx="812800" cy="31561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315619"/>
            </a:xfrm>
            <a:custGeom>
              <a:avLst/>
              <a:gdLst/>
              <a:ahLst/>
              <a:cxnLst/>
              <a:rect r="r" b="b" t="t" l="l"/>
              <a:pathLst>
                <a:path h="315619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315619"/>
                  </a:lnTo>
                  <a:lnTo>
                    <a:pt x="0" y="315619"/>
                  </a:lnTo>
                  <a:close/>
                </a:path>
              </a:pathLst>
            </a:custGeom>
            <a:gradFill rotWithShape="true">
              <a:gsLst>
                <a:gs pos="0">
                  <a:srgbClr val="365E93">
                    <a:alpha val="56000"/>
                  </a:srgbClr>
                </a:gs>
                <a:gs pos="100000">
                  <a:srgbClr val="AF2BA5">
                    <a:alpha val="56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3537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7301322" y="4146235"/>
            <a:ext cx="3685356" cy="1431063"/>
            <a:chOff x="0" y="0"/>
            <a:chExt cx="812800" cy="31561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315619"/>
            </a:xfrm>
            <a:custGeom>
              <a:avLst/>
              <a:gdLst/>
              <a:ahLst/>
              <a:cxnLst/>
              <a:rect r="r" b="b" t="t" l="l"/>
              <a:pathLst>
                <a:path h="315619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315619"/>
                  </a:lnTo>
                  <a:lnTo>
                    <a:pt x="0" y="315619"/>
                  </a:lnTo>
                  <a:close/>
                </a:path>
              </a:pathLst>
            </a:custGeom>
            <a:gradFill rotWithShape="true">
              <a:gsLst>
                <a:gs pos="0">
                  <a:srgbClr val="365E93">
                    <a:alpha val="56000"/>
                  </a:srgbClr>
                </a:gs>
                <a:gs pos="100000">
                  <a:srgbClr val="AF2BA5">
                    <a:alpha val="56000"/>
                  </a:srgbClr>
                </a:gs>
              </a:gsLst>
              <a:lin ang="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812800" cy="3537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2848456" y="4146235"/>
            <a:ext cx="3685356" cy="1431063"/>
            <a:chOff x="0" y="0"/>
            <a:chExt cx="812800" cy="31561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315619"/>
            </a:xfrm>
            <a:custGeom>
              <a:avLst/>
              <a:gdLst/>
              <a:ahLst/>
              <a:cxnLst/>
              <a:rect r="r" b="b" t="t" l="l"/>
              <a:pathLst>
                <a:path h="315619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315619"/>
                  </a:lnTo>
                  <a:lnTo>
                    <a:pt x="0" y="315619"/>
                  </a:lnTo>
                  <a:close/>
                </a:path>
              </a:pathLst>
            </a:custGeom>
            <a:gradFill rotWithShape="true">
              <a:gsLst>
                <a:gs pos="0">
                  <a:srgbClr val="365E93">
                    <a:alpha val="56000"/>
                  </a:srgbClr>
                </a:gs>
                <a:gs pos="100000">
                  <a:srgbClr val="AF2BA5">
                    <a:alpha val="56000"/>
                  </a:srgbClr>
                </a:gs>
              </a:gsLst>
              <a:lin ang="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812800" cy="3537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11" id="11"/>
          <p:cNvSpPr/>
          <p:nvPr/>
        </p:nvSpPr>
        <p:spPr>
          <a:xfrm>
            <a:off x="5440826" y="4880817"/>
            <a:ext cx="1860496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diamond" len="lg" w="lg"/>
            <a:tailEnd type="diamond" len="lg" w="lg"/>
          </a:ln>
        </p:spPr>
      </p:sp>
      <p:sp>
        <p:nvSpPr>
          <p:cNvPr name="AutoShape 12" id="12"/>
          <p:cNvSpPr/>
          <p:nvPr/>
        </p:nvSpPr>
        <p:spPr>
          <a:xfrm>
            <a:off x="10986678" y="4861767"/>
            <a:ext cx="1860496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diamond" len="lg" w="lg"/>
            <a:tailEnd type="diamond" len="lg" w="lg"/>
          </a:ln>
        </p:spPr>
      </p:sp>
      <p:sp>
        <p:nvSpPr>
          <p:cNvPr name="Freeform 13" id="13"/>
          <p:cNvSpPr/>
          <p:nvPr/>
        </p:nvSpPr>
        <p:spPr>
          <a:xfrm flipH="false" flipV="false" rot="0">
            <a:off x="13137664" y="463233"/>
            <a:ext cx="4412126" cy="2711452"/>
          </a:xfrm>
          <a:custGeom>
            <a:avLst/>
            <a:gdLst/>
            <a:ahLst/>
            <a:cxnLst/>
            <a:rect r="r" b="b" t="t" l="l"/>
            <a:pathLst>
              <a:path h="2711452" w="4412126">
                <a:moveTo>
                  <a:pt x="0" y="0"/>
                </a:moveTo>
                <a:lnTo>
                  <a:pt x="4412126" y="0"/>
                </a:lnTo>
                <a:lnTo>
                  <a:pt x="4412126" y="2711452"/>
                </a:lnTo>
                <a:lnTo>
                  <a:pt x="0" y="27114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5716364" y="1971273"/>
            <a:ext cx="6195294" cy="9843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86"/>
              </a:lnSpc>
            </a:pPr>
            <a:r>
              <a:rPr lang="en-US" sz="7051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TRIGGERS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994822" y="4645115"/>
            <a:ext cx="3073303" cy="5067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85"/>
              </a:lnSpc>
            </a:pPr>
            <a:r>
              <a:rPr lang="en-US" b="true" sz="3500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Calculate Bill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377580" y="6018716"/>
            <a:ext cx="5221560" cy="18717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68598" indent="-384299" lvl="1">
              <a:lnSpc>
                <a:spcPts val="4983"/>
              </a:lnSpc>
              <a:spcBef>
                <a:spcPct val="0"/>
              </a:spcBef>
              <a:buFont typeface="Arial"/>
              <a:buChar char="•"/>
            </a:pPr>
            <a:r>
              <a:rPr lang="en-US" sz="3559" strike="noStrike" u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After new prescription</a:t>
            </a:r>
          </a:p>
          <a:p>
            <a:pPr algn="l" marL="768598" indent="-384299" lvl="1">
              <a:lnSpc>
                <a:spcPts val="4983"/>
              </a:lnSpc>
              <a:spcBef>
                <a:spcPct val="0"/>
              </a:spcBef>
              <a:buFont typeface="Arial"/>
              <a:buChar char="•"/>
            </a:pPr>
            <a:r>
              <a:rPr lang="en-US" sz="3559" strike="noStrike" u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Adds bill with 14% tax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607349" y="4454615"/>
            <a:ext cx="3073303" cy="9991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885"/>
              </a:lnSpc>
              <a:spcBef>
                <a:spcPct val="0"/>
              </a:spcBef>
            </a:pPr>
            <a:r>
              <a:rPr lang="en-US" b="true" sz="3500" strike="noStrike" u="none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Calculate Bill Total 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3154482" y="4616540"/>
            <a:ext cx="2972542" cy="5100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885"/>
              </a:lnSpc>
              <a:spcBef>
                <a:spcPct val="0"/>
              </a:spcBef>
            </a:pPr>
            <a:r>
              <a:rPr lang="en-US" b="true" sz="3500" strike="noStrike" u="none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Goal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6835002" y="6018716"/>
            <a:ext cx="5490905" cy="18717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68598" indent="-384299" lvl="1">
              <a:lnSpc>
                <a:spcPts val="4983"/>
              </a:lnSpc>
              <a:buFont typeface="Arial"/>
              <a:buChar char="•"/>
            </a:pPr>
            <a:r>
              <a:rPr lang="en-US" sz="355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After adding medicine to prescription</a:t>
            </a:r>
          </a:p>
          <a:p>
            <a:pPr algn="l" marL="768598" indent="-384299" lvl="1">
              <a:lnSpc>
                <a:spcPts val="4983"/>
              </a:lnSpc>
              <a:buFont typeface="Arial"/>
              <a:buChar char="•"/>
            </a:pPr>
            <a:r>
              <a:rPr lang="en-US" sz="355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Updates total in bill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2848456" y="6018716"/>
            <a:ext cx="4121636" cy="12430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68598" indent="-384299" lvl="1">
              <a:lnSpc>
                <a:spcPts val="4983"/>
              </a:lnSpc>
              <a:spcBef>
                <a:spcPct val="0"/>
              </a:spcBef>
              <a:buFont typeface="Arial"/>
              <a:buChar char="•"/>
            </a:pPr>
            <a:r>
              <a:rPr lang="en-US" sz="3559" strike="noStrike" u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Auto billing</a:t>
            </a:r>
          </a:p>
          <a:p>
            <a:pPr algn="l" marL="768598" indent="-384299" lvl="1">
              <a:lnSpc>
                <a:spcPts val="4983"/>
              </a:lnSpc>
              <a:spcBef>
                <a:spcPct val="0"/>
              </a:spcBef>
              <a:buFont typeface="Arial"/>
              <a:buChar char="•"/>
            </a:pPr>
            <a:r>
              <a:rPr lang="en-US" sz="3559" strike="noStrike" u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Reduce errors</a:t>
            </a:r>
          </a:p>
        </p:txBody>
      </p:sp>
      <p:sp>
        <p:nvSpPr>
          <p:cNvPr name="Freeform 21" id="21"/>
          <p:cNvSpPr/>
          <p:nvPr/>
        </p:nvSpPr>
        <p:spPr>
          <a:xfrm flipH="false" flipV="false" rot="0">
            <a:off x="-214816" y="0"/>
            <a:ext cx="5282941" cy="1600291"/>
          </a:xfrm>
          <a:custGeom>
            <a:avLst/>
            <a:gdLst/>
            <a:ahLst/>
            <a:cxnLst/>
            <a:rect r="r" b="b" t="t" l="l"/>
            <a:pathLst>
              <a:path h="1600291" w="5282941">
                <a:moveTo>
                  <a:pt x="0" y="0"/>
                </a:moveTo>
                <a:lnTo>
                  <a:pt x="5282941" y="0"/>
                </a:lnTo>
                <a:lnTo>
                  <a:pt x="5282941" y="1600291"/>
                </a:lnTo>
                <a:lnTo>
                  <a:pt x="0" y="160029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15367860" y="9191625"/>
            <a:ext cx="2424479" cy="11804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mariam EZZ</a:t>
            </a:r>
          </a:p>
          <a:p>
            <a:pPr algn="ctr">
              <a:lnSpc>
                <a:spcPts val="4759"/>
              </a:lnSpc>
            </a:pPr>
          </a:p>
        </p:txBody>
      </p:sp>
    </p:spTree>
  </p:cSld>
  <p:clrMapOvr>
    <a:masterClrMapping/>
  </p:clrMapOvr>
  <p:transition spd="fast">
    <p:fade/>
  </p:transition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180321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106536" y="3605702"/>
            <a:ext cx="14074928" cy="2656643"/>
          </a:xfrm>
          <a:custGeom>
            <a:avLst/>
            <a:gdLst/>
            <a:ahLst/>
            <a:cxnLst/>
            <a:rect r="r" b="b" t="t" l="l"/>
            <a:pathLst>
              <a:path h="2656643" w="14074928">
                <a:moveTo>
                  <a:pt x="0" y="0"/>
                </a:moveTo>
                <a:lnTo>
                  <a:pt x="14074928" y="0"/>
                </a:lnTo>
                <a:lnTo>
                  <a:pt x="14074928" y="2656643"/>
                </a:lnTo>
                <a:lnTo>
                  <a:pt x="0" y="265664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558195" y="3347994"/>
            <a:ext cx="10836079" cy="28482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235"/>
              </a:lnSpc>
              <a:spcBef>
                <a:spcPct val="0"/>
              </a:spcBef>
            </a:pPr>
            <a:r>
              <a:rPr lang="en-US" sz="16596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THANK YOU!</a:t>
            </a:r>
          </a:p>
        </p:txBody>
      </p:sp>
      <p:sp>
        <p:nvSpPr>
          <p:cNvPr name="Freeform 4" id="4"/>
          <p:cNvSpPr/>
          <p:nvPr/>
        </p:nvSpPr>
        <p:spPr>
          <a:xfrm flipH="true" flipV="true" rot="0">
            <a:off x="16813855" y="9068185"/>
            <a:ext cx="445445" cy="445445"/>
          </a:xfrm>
          <a:custGeom>
            <a:avLst/>
            <a:gdLst/>
            <a:ahLst/>
            <a:cxnLst/>
            <a:rect r="r" b="b" t="t" l="l"/>
            <a:pathLst>
              <a:path h="445445" w="445445">
                <a:moveTo>
                  <a:pt x="445445" y="445444"/>
                </a:moveTo>
                <a:lnTo>
                  <a:pt x="0" y="445444"/>
                </a:lnTo>
                <a:lnTo>
                  <a:pt x="0" y="0"/>
                </a:lnTo>
                <a:lnTo>
                  <a:pt x="445445" y="0"/>
                </a:lnTo>
                <a:lnTo>
                  <a:pt x="445445" y="445444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fade/>
  </p:transition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180321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65049" y="1797780"/>
            <a:ext cx="9782585" cy="8229600"/>
          </a:xfrm>
          <a:custGeom>
            <a:avLst/>
            <a:gdLst/>
            <a:ahLst/>
            <a:cxnLst/>
            <a:rect r="r" b="b" t="t" l="l"/>
            <a:pathLst>
              <a:path h="8229600" w="9782585">
                <a:moveTo>
                  <a:pt x="0" y="0"/>
                </a:moveTo>
                <a:lnTo>
                  <a:pt x="9782585" y="0"/>
                </a:lnTo>
                <a:lnTo>
                  <a:pt x="978258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57773" y="0"/>
            <a:ext cx="5540944" cy="1678444"/>
          </a:xfrm>
          <a:custGeom>
            <a:avLst/>
            <a:gdLst/>
            <a:ahLst/>
            <a:cxnLst/>
            <a:rect r="r" b="b" t="t" l="l"/>
            <a:pathLst>
              <a:path h="1678444" w="5540944">
                <a:moveTo>
                  <a:pt x="0" y="0"/>
                </a:moveTo>
                <a:lnTo>
                  <a:pt x="5540944" y="0"/>
                </a:lnTo>
                <a:lnTo>
                  <a:pt x="5540944" y="1678444"/>
                </a:lnTo>
                <a:lnTo>
                  <a:pt x="0" y="16784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046164" y="2491812"/>
            <a:ext cx="3905895" cy="6841536"/>
          </a:xfrm>
          <a:custGeom>
            <a:avLst/>
            <a:gdLst/>
            <a:ahLst/>
            <a:cxnLst/>
            <a:rect r="r" b="b" t="t" l="l"/>
            <a:pathLst>
              <a:path h="6841536" w="3905895">
                <a:moveTo>
                  <a:pt x="0" y="0"/>
                </a:moveTo>
                <a:lnTo>
                  <a:pt x="3905895" y="0"/>
                </a:lnTo>
                <a:lnTo>
                  <a:pt x="3905895" y="6841536"/>
                </a:lnTo>
                <a:lnTo>
                  <a:pt x="0" y="68415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185768" y="2705885"/>
            <a:ext cx="8204305" cy="62426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79"/>
              </a:lnSpc>
            </a:pPr>
            <a:r>
              <a:rPr lang="en-US" b="true" sz="369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Objective</a:t>
            </a:r>
            <a:r>
              <a:rPr lang="en-US" sz="36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:  </a:t>
            </a:r>
          </a:p>
          <a:p>
            <a:pPr algn="l">
              <a:lnSpc>
                <a:spcPts val="4899"/>
              </a:lnSpc>
            </a:pPr>
            <a:r>
              <a:rPr lang="en-US" sz="34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Build a relational database to manage medicines, prescriptions, and billing.</a:t>
            </a:r>
          </a:p>
          <a:p>
            <a:pPr algn="l">
              <a:lnSpc>
                <a:spcPts val="5179"/>
              </a:lnSpc>
            </a:pPr>
            <a:r>
              <a:rPr lang="en-US" b="true" sz="369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Importance:</a:t>
            </a:r>
          </a:p>
          <a:p>
            <a:pPr algn="l" marL="755641" indent="-377820" lvl="1">
              <a:lnSpc>
                <a:spcPts val="4899"/>
              </a:lnSpc>
              <a:buFont typeface="Arial"/>
              <a:buChar char="•"/>
            </a:pPr>
            <a:r>
              <a:rPr lang="en-US" sz="34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Prevents prescribing errors &amp; stockouts</a:t>
            </a:r>
          </a:p>
          <a:p>
            <a:pPr algn="l" marL="755641" indent="-377820" lvl="1">
              <a:lnSpc>
                <a:spcPts val="4899"/>
              </a:lnSpc>
              <a:buFont typeface="Arial"/>
              <a:buChar char="•"/>
            </a:pPr>
            <a:r>
              <a:rPr lang="en-US" sz="34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Ensures billing accuracy</a:t>
            </a:r>
          </a:p>
          <a:p>
            <a:pPr algn="l" marL="755641" indent="-377820" lvl="1">
              <a:lnSpc>
                <a:spcPts val="4899"/>
              </a:lnSpc>
              <a:buFont typeface="Arial"/>
              <a:buChar char="•"/>
            </a:pPr>
            <a:r>
              <a:rPr lang="en-US" sz="34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Enhances patient safety</a:t>
            </a:r>
          </a:p>
          <a:p>
            <a:pPr algn="l" marL="755641" indent="-377820" lvl="1">
              <a:lnSpc>
                <a:spcPts val="4899"/>
              </a:lnSpc>
              <a:buFont typeface="Arial"/>
              <a:buChar char="•"/>
            </a:pPr>
            <a:r>
              <a:rPr lang="en-US" sz="34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Real-world application in hospitals and pharmacies.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4999112" y="9446990"/>
            <a:ext cx="2561126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farah sameh</a:t>
            </a:r>
          </a:p>
        </p:txBody>
      </p:sp>
    </p:spTree>
  </p:cSld>
  <p:clrMapOvr>
    <a:masterClrMapping/>
  </p:clrMapOvr>
  <p:transition spd="fast">
    <p:fade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180321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372125" y="779844"/>
            <a:ext cx="11589850" cy="2119101"/>
          </a:xfrm>
          <a:custGeom>
            <a:avLst/>
            <a:gdLst/>
            <a:ahLst/>
            <a:cxnLst/>
            <a:rect r="r" b="b" t="t" l="l"/>
            <a:pathLst>
              <a:path h="2119101" w="11589850">
                <a:moveTo>
                  <a:pt x="0" y="0"/>
                </a:moveTo>
                <a:lnTo>
                  <a:pt x="11589850" y="0"/>
                </a:lnTo>
                <a:lnTo>
                  <a:pt x="11589850" y="2119101"/>
                </a:lnTo>
                <a:lnTo>
                  <a:pt x="0" y="21191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629153" y="2171458"/>
            <a:ext cx="1471528" cy="1454974"/>
          </a:xfrm>
          <a:custGeom>
            <a:avLst/>
            <a:gdLst/>
            <a:ahLst/>
            <a:cxnLst/>
            <a:rect r="r" b="b" t="t" l="l"/>
            <a:pathLst>
              <a:path h="1454974" w="1471528">
                <a:moveTo>
                  <a:pt x="0" y="0"/>
                </a:moveTo>
                <a:lnTo>
                  <a:pt x="1471529" y="0"/>
                </a:lnTo>
                <a:lnTo>
                  <a:pt x="1471529" y="1454974"/>
                </a:lnTo>
                <a:lnTo>
                  <a:pt x="0" y="145497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9000"/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100682" y="1392847"/>
            <a:ext cx="10132737" cy="994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03"/>
              </a:lnSpc>
            </a:pPr>
            <a:r>
              <a:rPr lang="en-US" sz="7067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KEY FEATURES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5092612" y="201005"/>
            <a:ext cx="1471528" cy="1454974"/>
          </a:xfrm>
          <a:custGeom>
            <a:avLst/>
            <a:gdLst/>
            <a:ahLst/>
            <a:cxnLst/>
            <a:rect r="r" b="b" t="t" l="l"/>
            <a:pathLst>
              <a:path h="1454974" w="1471528">
                <a:moveTo>
                  <a:pt x="0" y="0"/>
                </a:moveTo>
                <a:lnTo>
                  <a:pt x="1471528" y="0"/>
                </a:lnTo>
                <a:lnTo>
                  <a:pt x="1471528" y="1454973"/>
                </a:lnTo>
                <a:lnTo>
                  <a:pt x="0" y="145497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9000"/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97498" y="4329682"/>
            <a:ext cx="11589850" cy="55939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832"/>
              </a:lnSpc>
            </a:pPr>
            <a:r>
              <a:rPr lang="en-US" sz="3738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Manage</a:t>
            </a:r>
            <a:r>
              <a:rPr lang="en-US" sz="3738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:</a:t>
            </a:r>
          </a:p>
          <a:p>
            <a:pPr algn="just" marL="742373" indent="-371186" lvl="1">
              <a:lnSpc>
                <a:spcPts val="5364"/>
              </a:lnSpc>
              <a:buFont typeface="Arial"/>
              <a:buChar char="•"/>
            </a:pPr>
            <a:r>
              <a:rPr lang="en-US" sz="3438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Doctors &amp; Patients</a:t>
            </a:r>
          </a:p>
          <a:p>
            <a:pPr algn="just" marL="742373" indent="-371186" lvl="1">
              <a:lnSpc>
                <a:spcPts val="5364"/>
              </a:lnSpc>
              <a:buFont typeface="Arial"/>
              <a:buChar char="•"/>
            </a:pPr>
            <a:r>
              <a:rPr lang="en-US" sz="3438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Diseases &amp; Medicines</a:t>
            </a:r>
          </a:p>
          <a:p>
            <a:pPr algn="just" marL="742373" indent="-371186" lvl="1">
              <a:lnSpc>
                <a:spcPts val="5364"/>
              </a:lnSpc>
              <a:buFont typeface="Arial"/>
              <a:buChar char="•"/>
            </a:pPr>
            <a:r>
              <a:rPr lang="en-US" sz="3438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Prescriptions &amp; Bills</a:t>
            </a:r>
          </a:p>
          <a:p>
            <a:pPr algn="just" marL="785552" indent="-392776" lvl="1">
              <a:lnSpc>
                <a:spcPts val="5676"/>
              </a:lnSpc>
              <a:buFont typeface="Arial"/>
              <a:buChar char="•"/>
            </a:pPr>
            <a:r>
              <a:rPr lang="en-US" sz="3638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Advanced functionalities:</a:t>
            </a:r>
          </a:p>
          <a:p>
            <a:pPr algn="just" marL="785552" indent="-392776" lvl="1">
              <a:lnSpc>
                <a:spcPts val="5676"/>
              </a:lnSpc>
              <a:buFont typeface="Arial"/>
              <a:buChar char="•"/>
            </a:pPr>
            <a:r>
              <a:rPr lang="en-US" sz="3638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Automatic billing (Triggers)</a:t>
            </a:r>
          </a:p>
          <a:p>
            <a:pPr algn="just" marL="785552" indent="-392776" lvl="1">
              <a:lnSpc>
                <a:spcPts val="5676"/>
              </a:lnSpc>
              <a:buFont typeface="Arial"/>
              <a:buChar char="•"/>
            </a:pPr>
            <a:r>
              <a:rPr lang="en-US" sz="3638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Complex queries (CTEs &amp; Views)</a:t>
            </a:r>
          </a:p>
          <a:p>
            <a:pPr algn="just">
              <a:lnSpc>
                <a:spcPts val="5676"/>
              </a:lnSpc>
            </a:pP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-214816" y="0"/>
            <a:ext cx="4917483" cy="1678444"/>
          </a:xfrm>
          <a:custGeom>
            <a:avLst/>
            <a:gdLst/>
            <a:ahLst/>
            <a:cxnLst/>
            <a:rect r="r" b="b" t="t" l="l"/>
            <a:pathLst>
              <a:path h="1678444" w="4917483">
                <a:moveTo>
                  <a:pt x="0" y="0"/>
                </a:moveTo>
                <a:lnTo>
                  <a:pt x="4917483" y="0"/>
                </a:lnTo>
                <a:lnTo>
                  <a:pt x="4917483" y="1678444"/>
                </a:lnTo>
                <a:lnTo>
                  <a:pt x="0" y="167844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12678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538223" y="4047199"/>
            <a:ext cx="7520009" cy="5510116"/>
          </a:xfrm>
          <a:custGeom>
            <a:avLst/>
            <a:gdLst/>
            <a:ahLst/>
            <a:cxnLst/>
            <a:rect r="r" b="b" t="t" l="l"/>
            <a:pathLst>
              <a:path h="5510116" w="7520009">
                <a:moveTo>
                  <a:pt x="0" y="0"/>
                </a:moveTo>
                <a:lnTo>
                  <a:pt x="7520009" y="0"/>
                </a:lnTo>
                <a:lnTo>
                  <a:pt x="7520009" y="5510116"/>
                </a:lnTo>
                <a:lnTo>
                  <a:pt x="0" y="551011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5671496" y="9446990"/>
            <a:ext cx="2561126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farah sameh</a:t>
            </a:r>
          </a:p>
        </p:txBody>
      </p:sp>
    </p:spTree>
  </p:cSld>
  <p:clrMapOvr>
    <a:masterClrMapping/>
  </p:clrMapOvr>
  <p:transition spd="fast">
    <p:fade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180321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04729" y="3344932"/>
            <a:ext cx="5920769" cy="5913368"/>
          </a:xfrm>
          <a:custGeom>
            <a:avLst/>
            <a:gdLst/>
            <a:ahLst/>
            <a:cxnLst/>
            <a:rect r="r" b="b" t="t" l="l"/>
            <a:pathLst>
              <a:path h="5913368" w="5920769">
                <a:moveTo>
                  <a:pt x="0" y="0"/>
                </a:moveTo>
                <a:lnTo>
                  <a:pt x="5920769" y="0"/>
                </a:lnTo>
                <a:lnTo>
                  <a:pt x="5920769" y="5913368"/>
                </a:lnTo>
                <a:lnTo>
                  <a:pt x="0" y="59133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014656" y="2444584"/>
            <a:ext cx="12050680" cy="6967484"/>
          </a:xfrm>
          <a:custGeom>
            <a:avLst/>
            <a:gdLst/>
            <a:ahLst/>
            <a:cxnLst/>
            <a:rect r="r" b="b" t="t" l="l"/>
            <a:pathLst>
              <a:path h="6967484" w="12050680">
                <a:moveTo>
                  <a:pt x="0" y="0"/>
                </a:moveTo>
                <a:lnTo>
                  <a:pt x="12050679" y="0"/>
                </a:lnTo>
                <a:lnTo>
                  <a:pt x="12050679" y="6967484"/>
                </a:lnTo>
                <a:lnTo>
                  <a:pt x="0" y="69674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271769" y="2810686"/>
            <a:ext cx="11642752" cy="6037509"/>
          </a:xfrm>
          <a:custGeom>
            <a:avLst/>
            <a:gdLst/>
            <a:ahLst/>
            <a:cxnLst/>
            <a:rect r="r" b="b" t="t" l="l"/>
            <a:pathLst>
              <a:path h="6037509" w="11642752">
                <a:moveTo>
                  <a:pt x="0" y="0"/>
                </a:moveTo>
                <a:lnTo>
                  <a:pt x="11642753" y="0"/>
                </a:lnTo>
                <a:lnTo>
                  <a:pt x="11642753" y="6037510"/>
                </a:lnTo>
                <a:lnTo>
                  <a:pt x="0" y="603751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5668" t="0" r="-6151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610299" y="4635295"/>
            <a:ext cx="5661470" cy="10830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235"/>
              </a:lnSpc>
            </a:pPr>
            <a:r>
              <a:rPr lang="en-US" sz="7555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ER DIAGRAM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-214816" y="0"/>
            <a:ext cx="5540944" cy="1678444"/>
          </a:xfrm>
          <a:custGeom>
            <a:avLst/>
            <a:gdLst/>
            <a:ahLst/>
            <a:cxnLst/>
            <a:rect r="r" b="b" t="t" l="l"/>
            <a:pathLst>
              <a:path h="1678444" w="5540944">
                <a:moveTo>
                  <a:pt x="0" y="0"/>
                </a:moveTo>
                <a:lnTo>
                  <a:pt x="5540943" y="0"/>
                </a:lnTo>
                <a:lnTo>
                  <a:pt x="5540943" y="1678444"/>
                </a:lnTo>
                <a:lnTo>
                  <a:pt x="0" y="167844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5497106" y="9446990"/>
            <a:ext cx="2561126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farah sameh</a:t>
            </a:r>
          </a:p>
        </p:txBody>
      </p:sp>
    </p:spTree>
  </p:cSld>
  <p:clrMapOvr>
    <a:masterClrMapping/>
  </p:clrMapOvr>
  <p:transition spd="fast">
    <p:fade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180321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07960" y="2784693"/>
            <a:ext cx="281644" cy="281644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507960" y="807338"/>
            <a:ext cx="7231600" cy="29076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27"/>
              </a:lnSpc>
            </a:pPr>
            <a:r>
              <a:rPr lang="en-US" sz="6997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ENTITY DESCRIPTIONS:</a:t>
            </a:r>
          </a:p>
          <a:p>
            <a:pPr algn="l">
              <a:lnSpc>
                <a:spcPts val="7627"/>
              </a:lnSpc>
            </a:pPr>
          </a:p>
          <a:p>
            <a:pPr algn="l">
              <a:lnSpc>
                <a:spcPts val="7627"/>
              </a:lnSpc>
            </a:pPr>
          </a:p>
        </p:txBody>
      </p:sp>
      <p:grpSp>
        <p:nvGrpSpPr>
          <p:cNvPr name="Group 6" id="6"/>
          <p:cNvGrpSpPr/>
          <p:nvPr/>
        </p:nvGrpSpPr>
        <p:grpSpPr>
          <a:xfrm rot="0">
            <a:off x="507960" y="8038011"/>
            <a:ext cx="281644" cy="281644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948837" y="2782826"/>
            <a:ext cx="2359620" cy="1778702"/>
            <a:chOff x="0" y="0"/>
            <a:chExt cx="621464" cy="46846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21464" cy="468465"/>
            </a:xfrm>
            <a:custGeom>
              <a:avLst/>
              <a:gdLst/>
              <a:ahLst/>
              <a:cxnLst/>
              <a:rect r="r" b="b" t="t" l="l"/>
              <a:pathLst>
                <a:path h="468465" w="621464">
                  <a:moveTo>
                    <a:pt x="0" y="0"/>
                  </a:moveTo>
                  <a:lnTo>
                    <a:pt x="621464" y="0"/>
                  </a:lnTo>
                  <a:lnTo>
                    <a:pt x="621464" y="468465"/>
                  </a:lnTo>
                  <a:lnTo>
                    <a:pt x="0" y="468465"/>
                  </a:lnTo>
                  <a:close/>
                </a:path>
              </a:pathLst>
            </a:custGeom>
            <a:gradFill rotWithShape="true">
              <a:gsLst>
                <a:gs pos="0">
                  <a:srgbClr val="365E93">
                    <a:alpha val="56000"/>
                  </a:srgbClr>
                </a:gs>
                <a:gs pos="100000">
                  <a:srgbClr val="AF2BA5">
                    <a:alpha val="56000"/>
                  </a:srgbClr>
                </a:gs>
              </a:gsLst>
              <a:lin ang="0"/>
            </a:gra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621464" cy="5065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6616131" y="5410418"/>
            <a:ext cx="2359620" cy="1778702"/>
            <a:chOff x="0" y="0"/>
            <a:chExt cx="621464" cy="468465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21464" cy="468465"/>
            </a:xfrm>
            <a:custGeom>
              <a:avLst/>
              <a:gdLst/>
              <a:ahLst/>
              <a:cxnLst/>
              <a:rect r="r" b="b" t="t" l="l"/>
              <a:pathLst>
                <a:path h="468465" w="621464">
                  <a:moveTo>
                    <a:pt x="0" y="0"/>
                  </a:moveTo>
                  <a:lnTo>
                    <a:pt x="621464" y="0"/>
                  </a:lnTo>
                  <a:lnTo>
                    <a:pt x="621464" y="468465"/>
                  </a:lnTo>
                  <a:lnTo>
                    <a:pt x="0" y="468465"/>
                  </a:lnTo>
                  <a:close/>
                </a:path>
              </a:pathLst>
            </a:custGeom>
            <a:gradFill rotWithShape="true">
              <a:gsLst>
                <a:gs pos="0">
                  <a:srgbClr val="365E93">
                    <a:alpha val="56000"/>
                  </a:srgbClr>
                </a:gs>
                <a:gs pos="100000">
                  <a:srgbClr val="AF2BA5">
                    <a:alpha val="56000"/>
                  </a:srgbClr>
                </a:gs>
              </a:gsLst>
              <a:lin ang="0"/>
            </a:gra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621464" cy="5065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6652940" y="7961980"/>
            <a:ext cx="2359620" cy="1778702"/>
            <a:chOff x="0" y="0"/>
            <a:chExt cx="621464" cy="468465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621464" cy="468465"/>
            </a:xfrm>
            <a:custGeom>
              <a:avLst/>
              <a:gdLst/>
              <a:ahLst/>
              <a:cxnLst/>
              <a:rect r="r" b="b" t="t" l="l"/>
              <a:pathLst>
                <a:path h="468465" w="621464">
                  <a:moveTo>
                    <a:pt x="0" y="0"/>
                  </a:moveTo>
                  <a:lnTo>
                    <a:pt x="621464" y="0"/>
                  </a:lnTo>
                  <a:lnTo>
                    <a:pt x="621464" y="468465"/>
                  </a:lnTo>
                  <a:lnTo>
                    <a:pt x="0" y="468465"/>
                  </a:lnTo>
                  <a:close/>
                </a:path>
              </a:pathLst>
            </a:custGeom>
            <a:gradFill rotWithShape="true">
              <a:gsLst>
                <a:gs pos="0">
                  <a:srgbClr val="365E93">
                    <a:alpha val="56000"/>
                  </a:srgbClr>
                </a:gs>
                <a:gs pos="100000">
                  <a:srgbClr val="AF2BA5">
                    <a:alpha val="56000"/>
                  </a:srgbClr>
                </a:gs>
              </a:gsLst>
              <a:lin ang="0"/>
            </a:gra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621464" cy="5065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507960" y="5481902"/>
            <a:ext cx="281644" cy="281644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2140428" y="4035292"/>
            <a:ext cx="2359620" cy="1778702"/>
            <a:chOff x="0" y="0"/>
            <a:chExt cx="621464" cy="468465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621464" cy="468465"/>
            </a:xfrm>
            <a:custGeom>
              <a:avLst/>
              <a:gdLst/>
              <a:ahLst/>
              <a:cxnLst/>
              <a:rect r="r" b="b" t="t" l="l"/>
              <a:pathLst>
                <a:path h="468465" w="621464">
                  <a:moveTo>
                    <a:pt x="0" y="0"/>
                  </a:moveTo>
                  <a:lnTo>
                    <a:pt x="621464" y="0"/>
                  </a:lnTo>
                  <a:lnTo>
                    <a:pt x="621464" y="468465"/>
                  </a:lnTo>
                  <a:lnTo>
                    <a:pt x="0" y="468465"/>
                  </a:lnTo>
                  <a:close/>
                </a:path>
              </a:pathLst>
            </a:custGeom>
            <a:gradFill rotWithShape="true">
              <a:gsLst>
                <a:gs pos="0">
                  <a:srgbClr val="365E93">
                    <a:alpha val="56000"/>
                  </a:srgbClr>
                </a:gs>
                <a:gs pos="100000">
                  <a:srgbClr val="AF2BA5">
                    <a:alpha val="56000"/>
                  </a:srgbClr>
                </a:gs>
              </a:gsLst>
              <a:lin ang="0"/>
            </a:gra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38100"/>
              <a:ext cx="621464" cy="5065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12140428" y="6626795"/>
            <a:ext cx="2359620" cy="1778702"/>
            <a:chOff x="0" y="0"/>
            <a:chExt cx="621464" cy="468465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621464" cy="468465"/>
            </a:xfrm>
            <a:custGeom>
              <a:avLst/>
              <a:gdLst/>
              <a:ahLst/>
              <a:cxnLst/>
              <a:rect r="r" b="b" t="t" l="l"/>
              <a:pathLst>
                <a:path h="468465" w="621464">
                  <a:moveTo>
                    <a:pt x="0" y="0"/>
                  </a:moveTo>
                  <a:lnTo>
                    <a:pt x="621464" y="0"/>
                  </a:lnTo>
                  <a:lnTo>
                    <a:pt x="621464" y="468465"/>
                  </a:lnTo>
                  <a:lnTo>
                    <a:pt x="0" y="468465"/>
                  </a:lnTo>
                  <a:close/>
                </a:path>
              </a:pathLst>
            </a:custGeom>
            <a:gradFill rotWithShape="true">
              <a:gsLst>
                <a:gs pos="0">
                  <a:srgbClr val="365E93">
                    <a:alpha val="56000"/>
                  </a:srgbClr>
                </a:gs>
                <a:gs pos="100000">
                  <a:srgbClr val="AF2BA5">
                    <a:alpha val="56000"/>
                  </a:srgbClr>
                </a:gs>
              </a:gsLst>
              <a:lin ang="0"/>
            </a:gra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38100"/>
              <a:ext cx="621464" cy="5065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937754" y="7961980"/>
            <a:ext cx="2359620" cy="1778702"/>
            <a:chOff x="0" y="0"/>
            <a:chExt cx="621464" cy="468465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621464" cy="468465"/>
            </a:xfrm>
            <a:custGeom>
              <a:avLst/>
              <a:gdLst/>
              <a:ahLst/>
              <a:cxnLst/>
              <a:rect r="r" b="b" t="t" l="l"/>
              <a:pathLst>
                <a:path h="468465" w="621464">
                  <a:moveTo>
                    <a:pt x="0" y="0"/>
                  </a:moveTo>
                  <a:lnTo>
                    <a:pt x="621464" y="0"/>
                  </a:lnTo>
                  <a:lnTo>
                    <a:pt x="621464" y="468465"/>
                  </a:lnTo>
                  <a:lnTo>
                    <a:pt x="0" y="468465"/>
                  </a:lnTo>
                  <a:close/>
                </a:path>
              </a:pathLst>
            </a:custGeom>
            <a:gradFill rotWithShape="true">
              <a:gsLst>
                <a:gs pos="0">
                  <a:srgbClr val="365E93">
                    <a:alpha val="56000"/>
                  </a:srgbClr>
                </a:gs>
                <a:gs pos="100000">
                  <a:srgbClr val="AF2BA5">
                    <a:alpha val="56000"/>
                  </a:srgbClr>
                </a:gs>
              </a:gsLst>
              <a:lin ang="0"/>
            </a:gra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38100"/>
              <a:ext cx="621464" cy="5065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948837" y="5410418"/>
            <a:ext cx="2359620" cy="1778702"/>
            <a:chOff x="0" y="0"/>
            <a:chExt cx="621464" cy="468465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621464" cy="468465"/>
            </a:xfrm>
            <a:custGeom>
              <a:avLst/>
              <a:gdLst/>
              <a:ahLst/>
              <a:cxnLst/>
              <a:rect r="r" b="b" t="t" l="l"/>
              <a:pathLst>
                <a:path h="468465" w="621464">
                  <a:moveTo>
                    <a:pt x="0" y="0"/>
                  </a:moveTo>
                  <a:lnTo>
                    <a:pt x="621464" y="0"/>
                  </a:lnTo>
                  <a:lnTo>
                    <a:pt x="621464" y="468465"/>
                  </a:lnTo>
                  <a:lnTo>
                    <a:pt x="0" y="468465"/>
                  </a:lnTo>
                  <a:close/>
                </a:path>
              </a:pathLst>
            </a:custGeom>
            <a:gradFill rotWithShape="true">
              <a:gsLst>
                <a:gs pos="0">
                  <a:srgbClr val="365E93">
                    <a:alpha val="56000"/>
                  </a:srgbClr>
                </a:gs>
                <a:gs pos="100000">
                  <a:srgbClr val="AF2BA5">
                    <a:alpha val="56000"/>
                  </a:srgbClr>
                </a:gs>
              </a:gsLst>
              <a:lin ang="0"/>
            </a:gra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-38100"/>
              <a:ext cx="621464" cy="5065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6559751" y="2782826"/>
            <a:ext cx="2359620" cy="1778702"/>
            <a:chOff x="0" y="0"/>
            <a:chExt cx="621464" cy="468465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621464" cy="468465"/>
            </a:xfrm>
            <a:custGeom>
              <a:avLst/>
              <a:gdLst/>
              <a:ahLst/>
              <a:cxnLst/>
              <a:rect r="r" b="b" t="t" l="l"/>
              <a:pathLst>
                <a:path h="468465" w="621464">
                  <a:moveTo>
                    <a:pt x="0" y="0"/>
                  </a:moveTo>
                  <a:lnTo>
                    <a:pt x="621464" y="0"/>
                  </a:lnTo>
                  <a:lnTo>
                    <a:pt x="621464" y="468465"/>
                  </a:lnTo>
                  <a:lnTo>
                    <a:pt x="0" y="468465"/>
                  </a:lnTo>
                  <a:close/>
                </a:path>
              </a:pathLst>
            </a:custGeom>
            <a:gradFill rotWithShape="true">
              <a:gsLst>
                <a:gs pos="0">
                  <a:srgbClr val="365E93">
                    <a:alpha val="56000"/>
                  </a:srgbClr>
                </a:gs>
                <a:gs pos="100000">
                  <a:srgbClr val="AF2BA5">
                    <a:alpha val="56000"/>
                  </a:srgbClr>
                </a:gs>
              </a:gsLst>
              <a:lin ang="0"/>
            </a:gradFill>
          </p:spPr>
        </p:sp>
        <p:sp>
          <p:nvSpPr>
            <p:cNvPr name="TextBox 35" id="35"/>
            <p:cNvSpPr txBox="true"/>
            <p:nvPr/>
          </p:nvSpPr>
          <p:spPr>
            <a:xfrm>
              <a:off x="0" y="-38100"/>
              <a:ext cx="621464" cy="5065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36" id="36"/>
          <p:cNvSpPr txBox="true"/>
          <p:nvPr/>
        </p:nvSpPr>
        <p:spPr>
          <a:xfrm rot="0">
            <a:off x="937754" y="5914823"/>
            <a:ext cx="2359620" cy="5873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9"/>
              </a:lnSpc>
              <a:spcBef>
                <a:spcPct val="0"/>
              </a:spcBef>
            </a:pPr>
            <a:r>
              <a:rPr lang="en-US" sz="34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Doctor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3308457" y="5864976"/>
            <a:ext cx="2935724" cy="12065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9"/>
              </a:lnSpc>
              <a:spcBef>
                <a:spcPct val="0"/>
              </a:spcBef>
            </a:pPr>
            <a:r>
              <a:rPr lang="en-US" sz="34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Issues prescriptions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948837" y="8663527"/>
            <a:ext cx="2359620" cy="5873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9"/>
              </a:lnSpc>
              <a:spcBef>
                <a:spcPct val="0"/>
              </a:spcBef>
            </a:pPr>
            <a:r>
              <a:rPr lang="en-US" sz="34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Patient 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3339317" y="8414515"/>
            <a:ext cx="2904864" cy="12065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9"/>
              </a:lnSpc>
              <a:spcBef>
                <a:spcPct val="0"/>
              </a:spcBef>
            </a:pPr>
            <a:r>
              <a:rPr lang="en-US" sz="34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Receives treatment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6911233" y="3427702"/>
            <a:ext cx="1656656" cy="5873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9"/>
              </a:lnSpc>
              <a:spcBef>
                <a:spcPct val="0"/>
              </a:spcBef>
            </a:pPr>
            <a:r>
              <a:rPr lang="en-US" sz="34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Disease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9060193" y="3218152"/>
            <a:ext cx="3538443" cy="10547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39"/>
              </a:lnSpc>
              <a:spcBef>
                <a:spcPct val="0"/>
              </a:spcBef>
            </a:pPr>
            <a:r>
              <a:rPr lang="en-US" sz="30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Medical condition to treat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6652940" y="6055294"/>
            <a:ext cx="2359620" cy="5873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9"/>
              </a:lnSpc>
              <a:spcBef>
                <a:spcPct val="0"/>
              </a:spcBef>
            </a:pPr>
            <a:r>
              <a:rPr lang="en-US" sz="34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Medicine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9352927" y="5747319"/>
            <a:ext cx="2787502" cy="11804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Drug for treatment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6244181" y="8673052"/>
            <a:ext cx="3177138" cy="5118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39"/>
              </a:lnSpc>
              <a:spcBef>
                <a:spcPct val="0"/>
              </a:spcBef>
            </a:pPr>
            <a:r>
              <a:rPr lang="en-US" sz="30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Prescription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9144000" y="8566281"/>
            <a:ext cx="3911491" cy="10547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39"/>
              </a:lnSpc>
              <a:spcBef>
                <a:spcPct val="0"/>
              </a:spcBef>
            </a:pPr>
            <a:r>
              <a:rPr lang="en-US" sz="30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Issued by doctor for patient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979697" y="3392705"/>
            <a:ext cx="2359620" cy="5873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9"/>
              </a:lnSpc>
              <a:spcBef>
                <a:spcPct val="0"/>
              </a:spcBef>
            </a:pPr>
            <a:r>
              <a:rPr lang="en-US" sz="34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Entity 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3562046" y="3427702"/>
            <a:ext cx="2827933" cy="5873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99"/>
              </a:lnSpc>
              <a:spcBef>
                <a:spcPct val="0"/>
              </a:spcBef>
            </a:pPr>
            <a:r>
              <a:rPr lang="en-US" sz="34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Description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12140428" y="4696193"/>
            <a:ext cx="2359620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Bill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14835436" y="4071670"/>
            <a:ext cx="2853449" cy="1661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sz="31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Final amount after prescription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12140428" y="7148043"/>
            <a:ext cx="2359620" cy="860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Junction  Tables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15015358" y="6569645"/>
            <a:ext cx="2673527" cy="22237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sz="31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Prescription_Medicine &amp; Medicine_Disease</a:t>
            </a:r>
          </a:p>
        </p:txBody>
      </p:sp>
      <p:sp>
        <p:nvSpPr>
          <p:cNvPr name="Freeform 52" id="52"/>
          <p:cNvSpPr/>
          <p:nvPr/>
        </p:nvSpPr>
        <p:spPr>
          <a:xfrm flipH="false" flipV="false" rot="0">
            <a:off x="13491688" y="-28575"/>
            <a:ext cx="5540944" cy="1678444"/>
          </a:xfrm>
          <a:custGeom>
            <a:avLst/>
            <a:gdLst/>
            <a:ahLst/>
            <a:cxnLst/>
            <a:rect r="r" b="b" t="t" l="l"/>
            <a:pathLst>
              <a:path h="1678444" w="5540944">
                <a:moveTo>
                  <a:pt x="0" y="0"/>
                </a:moveTo>
                <a:lnTo>
                  <a:pt x="5540944" y="0"/>
                </a:lnTo>
                <a:lnTo>
                  <a:pt x="5540944" y="1678444"/>
                </a:lnTo>
                <a:lnTo>
                  <a:pt x="0" y="167844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53" id="53"/>
          <p:cNvSpPr txBox="true"/>
          <p:nvPr/>
        </p:nvSpPr>
        <p:spPr>
          <a:xfrm rot="0">
            <a:off x="15386753" y="9345393"/>
            <a:ext cx="2561126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farah sameh</a:t>
            </a:r>
          </a:p>
        </p:txBody>
      </p:sp>
    </p:spTree>
  </p:cSld>
  <p:clrMapOvr>
    <a:masterClrMapping/>
  </p:clrMapOvr>
  <p:transition spd="fast">
    <p:fade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180321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600939" y="2047198"/>
            <a:ext cx="9450787" cy="7950474"/>
          </a:xfrm>
          <a:custGeom>
            <a:avLst/>
            <a:gdLst/>
            <a:ahLst/>
            <a:cxnLst/>
            <a:rect r="r" b="b" t="t" l="l"/>
            <a:pathLst>
              <a:path h="7950474" w="9450787">
                <a:moveTo>
                  <a:pt x="0" y="0"/>
                </a:moveTo>
                <a:lnTo>
                  <a:pt x="9450786" y="0"/>
                </a:lnTo>
                <a:lnTo>
                  <a:pt x="9450786" y="7950474"/>
                </a:lnTo>
                <a:lnTo>
                  <a:pt x="0" y="79504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82742">
            <a:off x="3208396" y="8228476"/>
            <a:ext cx="1751667" cy="2013411"/>
          </a:xfrm>
          <a:custGeom>
            <a:avLst/>
            <a:gdLst/>
            <a:ahLst/>
            <a:cxnLst/>
            <a:rect r="r" b="b" t="t" l="l"/>
            <a:pathLst>
              <a:path h="2013411" w="1751667">
                <a:moveTo>
                  <a:pt x="0" y="0"/>
                </a:moveTo>
                <a:lnTo>
                  <a:pt x="1751668" y="0"/>
                </a:lnTo>
                <a:lnTo>
                  <a:pt x="1751668" y="2013411"/>
                </a:lnTo>
                <a:lnTo>
                  <a:pt x="0" y="201341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822920" y="405269"/>
            <a:ext cx="7188645" cy="2422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RELATIONSHIP TYPES</a:t>
            </a:r>
          </a:p>
          <a:p>
            <a:pPr algn="l">
              <a:lnSpc>
                <a:spcPts val="9799"/>
              </a:lnSpc>
              <a:spcBef>
                <a:spcPct val="0"/>
              </a:spcBef>
            </a:pPr>
          </a:p>
        </p:txBody>
      </p:sp>
      <p:sp>
        <p:nvSpPr>
          <p:cNvPr name="Freeform 5" id="5"/>
          <p:cNvSpPr/>
          <p:nvPr/>
        </p:nvSpPr>
        <p:spPr>
          <a:xfrm flipH="false" flipV="false" rot="-1349795">
            <a:off x="13358483" y="1463058"/>
            <a:ext cx="1907690" cy="2192747"/>
          </a:xfrm>
          <a:custGeom>
            <a:avLst/>
            <a:gdLst/>
            <a:ahLst/>
            <a:cxnLst/>
            <a:rect r="r" b="b" t="t" l="l"/>
            <a:pathLst>
              <a:path h="2192747" w="1907690">
                <a:moveTo>
                  <a:pt x="0" y="0"/>
                </a:moveTo>
                <a:lnTo>
                  <a:pt x="1907690" y="0"/>
                </a:lnTo>
                <a:lnTo>
                  <a:pt x="1907690" y="2192747"/>
                </a:lnTo>
                <a:lnTo>
                  <a:pt x="0" y="21927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320972" y="2492756"/>
            <a:ext cx="7940378" cy="6890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22"/>
              </a:lnSpc>
              <a:spcBef>
                <a:spcPct val="0"/>
              </a:spcBef>
            </a:pPr>
            <a:r>
              <a:rPr lang="en-US" sz="3587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One-to-Many: Doctor → Prescription</a:t>
            </a:r>
          </a:p>
          <a:p>
            <a:pPr algn="ctr">
              <a:lnSpc>
                <a:spcPts val="5022"/>
              </a:lnSpc>
              <a:spcBef>
                <a:spcPct val="0"/>
              </a:spcBef>
            </a:pPr>
          </a:p>
          <a:p>
            <a:pPr algn="ctr">
              <a:lnSpc>
                <a:spcPts val="5022"/>
              </a:lnSpc>
              <a:spcBef>
                <a:spcPct val="0"/>
              </a:spcBef>
            </a:pPr>
            <a:r>
              <a:rPr lang="en-US" sz="3587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One-to-Many: Patient → Prescription</a:t>
            </a:r>
          </a:p>
          <a:p>
            <a:pPr algn="ctr">
              <a:lnSpc>
                <a:spcPts val="5022"/>
              </a:lnSpc>
              <a:spcBef>
                <a:spcPct val="0"/>
              </a:spcBef>
            </a:pPr>
          </a:p>
          <a:p>
            <a:pPr algn="ctr">
              <a:lnSpc>
                <a:spcPts val="5022"/>
              </a:lnSpc>
              <a:spcBef>
                <a:spcPct val="0"/>
              </a:spcBef>
            </a:pPr>
            <a:r>
              <a:rPr lang="en-US" sz="3587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Many-to-Many:</a:t>
            </a:r>
          </a:p>
          <a:p>
            <a:pPr algn="ctr">
              <a:lnSpc>
                <a:spcPts val="5022"/>
              </a:lnSpc>
              <a:spcBef>
                <a:spcPct val="0"/>
              </a:spcBef>
            </a:pPr>
          </a:p>
          <a:p>
            <a:pPr algn="ctr">
              <a:lnSpc>
                <a:spcPts val="5022"/>
              </a:lnSpc>
              <a:spcBef>
                <a:spcPct val="0"/>
              </a:spcBef>
            </a:pPr>
            <a:r>
              <a:rPr lang="en-US" sz="3587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Prescription ↔ Medicine</a:t>
            </a:r>
          </a:p>
          <a:p>
            <a:pPr algn="ctr">
              <a:lnSpc>
                <a:spcPts val="5022"/>
              </a:lnSpc>
              <a:spcBef>
                <a:spcPct val="0"/>
              </a:spcBef>
            </a:pPr>
          </a:p>
          <a:p>
            <a:pPr algn="ctr">
              <a:lnSpc>
                <a:spcPts val="5022"/>
              </a:lnSpc>
              <a:spcBef>
                <a:spcPct val="0"/>
              </a:spcBef>
            </a:pPr>
            <a:r>
              <a:rPr lang="en-US" sz="3587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Medicine ↔ Disease</a:t>
            </a:r>
          </a:p>
          <a:p>
            <a:pPr algn="ctr">
              <a:lnSpc>
                <a:spcPts val="5022"/>
              </a:lnSpc>
              <a:spcBef>
                <a:spcPct val="0"/>
              </a:spcBef>
            </a:pPr>
          </a:p>
          <a:p>
            <a:pPr algn="ctr">
              <a:lnSpc>
                <a:spcPts val="5022"/>
              </a:lnSpc>
              <a:spcBef>
                <a:spcPct val="0"/>
              </a:spcBef>
            </a:pPr>
            <a:r>
              <a:rPr lang="en-US" sz="3587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One-to-One: Prescription ↔ Bill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8734" y="0"/>
            <a:ext cx="5540944" cy="1678444"/>
          </a:xfrm>
          <a:custGeom>
            <a:avLst/>
            <a:gdLst/>
            <a:ahLst/>
            <a:cxnLst/>
            <a:rect r="r" b="b" t="t" l="l"/>
            <a:pathLst>
              <a:path h="1678444" w="5540944">
                <a:moveTo>
                  <a:pt x="0" y="0"/>
                </a:moveTo>
                <a:lnTo>
                  <a:pt x="5540944" y="0"/>
                </a:lnTo>
                <a:lnTo>
                  <a:pt x="5540944" y="1678444"/>
                </a:lnTo>
                <a:lnTo>
                  <a:pt x="0" y="167844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5386753" y="9345393"/>
            <a:ext cx="2561126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farah sameh</a:t>
            </a:r>
          </a:p>
        </p:txBody>
      </p:sp>
    </p:spTree>
  </p:cSld>
  <p:clrMapOvr>
    <a:masterClrMapping/>
  </p:clrMapOvr>
  <p:transition spd="fast">
    <p:fade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180321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668829" y="0"/>
            <a:ext cx="5540944" cy="1678444"/>
          </a:xfrm>
          <a:custGeom>
            <a:avLst/>
            <a:gdLst/>
            <a:ahLst/>
            <a:cxnLst/>
            <a:rect r="r" b="b" t="t" l="l"/>
            <a:pathLst>
              <a:path h="1678444" w="5540944">
                <a:moveTo>
                  <a:pt x="0" y="0"/>
                </a:moveTo>
                <a:lnTo>
                  <a:pt x="5540944" y="0"/>
                </a:lnTo>
                <a:lnTo>
                  <a:pt x="5540944" y="1678444"/>
                </a:lnTo>
                <a:lnTo>
                  <a:pt x="0" y="167844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424954" y="2752103"/>
            <a:ext cx="5358740" cy="6506197"/>
          </a:xfrm>
          <a:custGeom>
            <a:avLst/>
            <a:gdLst/>
            <a:ahLst/>
            <a:cxnLst/>
            <a:rect r="r" b="b" t="t" l="l"/>
            <a:pathLst>
              <a:path h="6506197" w="5358740">
                <a:moveTo>
                  <a:pt x="0" y="0"/>
                </a:moveTo>
                <a:lnTo>
                  <a:pt x="5358740" y="0"/>
                </a:lnTo>
                <a:lnTo>
                  <a:pt x="5358740" y="6506197"/>
                </a:lnTo>
                <a:lnTo>
                  <a:pt x="0" y="65061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02595" y="2947148"/>
            <a:ext cx="9058762" cy="79631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877841" indent="-438920" lvl="1">
              <a:lnSpc>
                <a:spcPts val="6302"/>
              </a:lnSpc>
              <a:buFont typeface="Arial"/>
              <a:buChar char="•"/>
            </a:pPr>
            <a:r>
              <a:rPr lang="en-US" sz="4065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Doctor</a:t>
            </a:r>
          </a:p>
          <a:p>
            <a:pPr algn="just" marL="877841" indent="-438920" lvl="1">
              <a:lnSpc>
                <a:spcPts val="6302"/>
              </a:lnSpc>
              <a:buFont typeface="Arial"/>
              <a:buChar char="•"/>
            </a:pPr>
            <a:r>
              <a:rPr lang="en-US" sz="4065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Patient</a:t>
            </a:r>
          </a:p>
          <a:p>
            <a:pPr algn="just" marL="877841" indent="-438920" lvl="1">
              <a:lnSpc>
                <a:spcPts val="6302"/>
              </a:lnSpc>
              <a:buFont typeface="Arial"/>
              <a:buChar char="•"/>
            </a:pPr>
            <a:r>
              <a:rPr lang="en-US" sz="4065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Disease</a:t>
            </a:r>
          </a:p>
          <a:p>
            <a:pPr algn="just" marL="877841" indent="-438920" lvl="1">
              <a:lnSpc>
                <a:spcPts val="6302"/>
              </a:lnSpc>
              <a:buFont typeface="Arial"/>
              <a:buChar char="•"/>
            </a:pPr>
            <a:r>
              <a:rPr lang="en-US" sz="4065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Medicine</a:t>
            </a:r>
          </a:p>
          <a:p>
            <a:pPr algn="just" marL="877841" indent="-438920" lvl="1">
              <a:lnSpc>
                <a:spcPts val="6302"/>
              </a:lnSpc>
              <a:buFont typeface="Arial"/>
              <a:buChar char="•"/>
            </a:pPr>
            <a:r>
              <a:rPr lang="en-US" sz="4065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Prescription </a:t>
            </a:r>
          </a:p>
          <a:p>
            <a:pPr algn="just" marL="877841" indent="-438920" lvl="1">
              <a:lnSpc>
                <a:spcPts val="6302"/>
              </a:lnSpc>
              <a:buFont typeface="Arial"/>
              <a:buChar char="•"/>
            </a:pPr>
            <a:r>
              <a:rPr lang="en-US" sz="4065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Bill</a:t>
            </a:r>
          </a:p>
          <a:p>
            <a:pPr algn="just" marL="877841" indent="-438920" lvl="1">
              <a:lnSpc>
                <a:spcPts val="6302"/>
              </a:lnSpc>
              <a:buFont typeface="Arial"/>
              <a:buChar char="•"/>
            </a:pPr>
            <a:r>
              <a:rPr lang="en-US" sz="4065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Prescription_Medicine </a:t>
            </a:r>
          </a:p>
          <a:p>
            <a:pPr algn="just" marL="877841" indent="-438920" lvl="1">
              <a:lnSpc>
                <a:spcPts val="6302"/>
              </a:lnSpc>
              <a:buFont typeface="Arial"/>
              <a:buChar char="•"/>
            </a:pPr>
            <a:r>
              <a:rPr lang="en-US" sz="4065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Medicine_Disease</a:t>
            </a:r>
          </a:p>
          <a:p>
            <a:pPr algn="just">
              <a:lnSpc>
                <a:spcPts val="6302"/>
              </a:lnSpc>
            </a:pPr>
          </a:p>
          <a:p>
            <a:pPr algn="just">
              <a:lnSpc>
                <a:spcPts val="6302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302595" y="205007"/>
            <a:ext cx="8841405" cy="36607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99"/>
              </a:lnSpc>
              <a:spcBef>
                <a:spcPct val="0"/>
              </a:spcBef>
            </a:pPr>
            <a:r>
              <a:rPr lang="en-US" sz="6999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Relational Schema</a:t>
            </a:r>
          </a:p>
          <a:p>
            <a:pPr algn="l">
              <a:lnSpc>
                <a:spcPts val="9799"/>
              </a:lnSpc>
              <a:spcBef>
                <a:spcPct val="0"/>
              </a:spcBef>
            </a:pPr>
            <a:r>
              <a:rPr lang="en-US" sz="6999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Tables:</a:t>
            </a:r>
          </a:p>
          <a:p>
            <a:pPr algn="l">
              <a:lnSpc>
                <a:spcPts val="9799"/>
              </a:lnSpc>
              <a:spcBef>
                <a:spcPct val="0"/>
              </a:spcBef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15381542" y="9191625"/>
            <a:ext cx="2561126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farah sameh</a:t>
            </a:r>
          </a:p>
        </p:txBody>
      </p:sp>
    </p:spTree>
  </p:cSld>
  <p:clrMapOvr>
    <a:masterClrMapping/>
  </p:clrMapOvr>
  <p:transition spd="fast">
    <p:fade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180321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819816" y="1290753"/>
            <a:ext cx="6821283" cy="80807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17473" indent="-308737" lvl="1">
              <a:lnSpc>
                <a:spcPts val="4003"/>
              </a:lnSpc>
              <a:buFont typeface="Arial"/>
              <a:buChar char="•"/>
            </a:pPr>
            <a:r>
              <a:rPr lang="en-US" sz="285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Database created using CREATE DATABASE hospital_db;</a:t>
            </a:r>
          </a:p>
          <a:p>
            <a:pPr algn="l">
              <a:lnSpc>
                <a:spcPts val="4003"/>
              </a:lnSpc>
            </a:pPr>
          </a:p>
          <a:p>
            <a:pPr algn="l" marL="617473" indent="-308737" lvl="1">
              <a:lnSpc>
                <a:spcPts val="4003"/>
              </a:lnSpc>
              <a:buFont typeface="Arial"/>
              <a:buChar char="•"/>
            </a:pPr>
            <a:r>
              <a:rPr lang="en-US" sz="285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S</a:t>
            </a:r>
            <a:r>
              <a:rPr lang="en-US" sz="285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tores doctor info doctor_id INT PRIMARY KEY, doctor_name VARCHAR(100)</a:t>
            </a:r>
          </a:p>
          <a:p>
            <a:pPr algn="l">
              <a:lnSpc>
                <a:spcPts val="4003"/>
              </a:lnSpc>
            </a:pPr>
          </a:p>
          <a:p>
            <a:pPr algn="l">
              <a:lnSpc>
                <a:spcPts val="4003"/>
              </a:lnSpc>
            </a:pPr>
          </a:p>
          <a:p>
            <a:pPr algn="l" marL="617473" indent="-308737" lvl="1">
              <a:lnSpc>
                <a:spcPts val="4003"/>
              </a:lnSpc>
              <a:buFont typeface="Arial"/>
              <a:buChar char="•"/>
            </a:pPr>
            <a:r>
              <a:rPr lang="en-US" sz="285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S</a:t>
            </a:r>
            <a:r>
              <a:rPr lang="en-US" sz="285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tores diseases and types CHECK (disease_type IN (...)</a:t>
            </a:r>
          </a:p>
          <a:p>
            <a:pPr algn="l">
              <a:lnSpc>
                <a:spcPts val="4003"/>
              </a:lnSpc>
            </a:pPr>
          </a:p>
          <a:p>
            <a:pPr algn="l">
              <a:lnSpc>
                <a:spcPts val="4003"/>
              </a:lnSpc>
            </a:pPr>
          </a:p>
          <a:p>
            <a:pPr algn="l" marL="617473" indent="-308737" lvl="1">
              <a:lnSpc>
                <a:spcPts val="4003"/>
              </a:lnSpc>
              <a:buFont typeface="Arial"/>
              <a:buChar char="•"/>
            </a:pPr>
            <a:r>
              <a:rPr lang="en-US" sz="285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I</a:t>
            </a:r>
            <a:r>
              <a:rPr lang="en-US" sz="285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ncludes name, price, expiry medicine_name VARCHAR(100), price DECIMAL(10,2)</a:t>
            </a:r>
          </a:p>
          <a:p>
            <a:pPr algn="l">
              <a:lnSpc>
                <a:spcPts val="4003"/>
              </a:lnSpc>
              <a:spcBef>
                <a:spcPct val="0"/>
              </a:spcBef>
            </a:pPr>
          </a:p>
        </p:txBody>
      </p:sp>
      <p:grpSp>
        <p:nvGrpSpPr>
          <p:cNvPr name="Group 3" id="3"/>
          <p:cNvGrpSpPr/>
          <p:nvPr/>
        </p:nvGrpSpPr>
        <p:grpSpPr>
          <a:xfrm rot="0">
            <a:off x="8692823" y="2333878"/>
            <a:ext cx="2359620" cy="4762301"/>
            <a:chOff x="0" y="0"/>
            <a:chExt cx="3146160" cy="6349735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3146160" cy="445961"/>
              <a:chOff x="0" y="0"/>
              <a:chExt cx="621464" cy="88091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621464" cy="88091"/>
              </a:xfrm>
              <a:custGeom>
                <a:avLst/>
                <a:gdLst/>
                <a:ahLst/>
                <a:cxnLst/>
                <a:rect r="r" b="b" t="t" l="l"/>
                <a:pathLst>
                  <a:path h="88091" w="621464">
                    <a:moveTo>
                      <a:pt x="0" y="0"/>
                    </a:moveTo>
                    <a:lnTo>
                      <a:pt x="621464" y="0"/>
                    </a:lnTo>
                    <a:lnTo>
                      <a:pt x="621464" y="88091"/>
                    </a:lnTo>
                    <a:lnTo>
                      <a:pt x="0" y="88091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365E93">
                      <a:alpha val="56000"/>
                    </a:srgbClr>
                  </a:gs>
                  <a:gs pos="100000">
                    <a:srgbClr val="AF2BA5">
                      <a:alpha val="56000"/>
                    </a:srgbClr>
                  </a:gs>
                </a:gsLst>
                <a:lin ang="0"/>
              </a:gra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38100"/>
                <a:ext cx="621464" cy="12619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7" id="7"/>
            <p:cNvGrpSpPr/>
            <p:nvPr/>
          </p:nvGrpSpPr>
          <p:grpSpPr>
            <a:xfrm rot="0">
              <a:off x="0" y="2985769"/>
              <a:ext cx="3146160" cy="445961"/>
              <a:chOff x="0" y="0"/>
              <a:chExt cx="621464" cy="88091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621464" cy="88091"/>
              </a:xfrm>
              <a:custGeom>
                <a:avLst/>
                <a:gdLst/>
                <a:ahLst/>
                <a:cxnLst/>
                <a:rect r="r" b="b" t="t" l="l"/>
                <a:pathLst>
                  <a:path h="88091" w="621464">
                    <a:moveTo>
                      <a:pt x="0" y="0"/>
                    </a:moveTo>
                    <a:lnTo>
                      <a:pt x="621464" y="0"/>
                    </a:lnTo>
                    <a:lnTo>
                      <a:pt x="621464" y="88091"/>
                    </a:lnTo>
                    <a:lnTo>
                      <a:pt x="0" y="88091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365E93">
                      <a:alpha val="56000"/>
                    </a:srgbClr>
                  </a:gs>
                  <a:gs pos="100000">
                    <a:srgbClr val="AF2BA5">
                      <a:alpha val="56000"/>
                    </a:srgbClr>
                  </a:gs>
                </a:gsLst>
                <a:lin ang="0"/>
              </a:gra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38100"/>
                <a:ext cx="621464" cy="12619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0" id="10"/>
            <p:cNvGrpSpPr/>
            <p:nvPr/>
          </p:nvGrpSpPr>
          <p:grpSpPr>
            <a:xfrm rot="0">
              <a:off x="0" y="5903773"/>
              <a:ext cx="3146160" cy="445961"/>
              <a:chOff x="0" y="0"/>
              <a:chExt cx="621464" cy="88091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621464" cy="88091"/>
              </a:xfrm>
              <a:custGeom>
                <a:avLst/>
                <a:gdLst/>
                <a:ahLst/>
                <a:cxnLst/>
                <a:rect r="r" b="b" t="t" l="l"/>
                <a:pathLst>
                  <a:path h="88091" w="621464">
                    <a:moveTo>
                      <a:pt x="0" y="0"/>
                    </a:moveTo>
                    <a:lnTo>
                      <a:pt x="621464" y="0"/>
                    </a:lnTo>
                    <a:lnTo>
                      <a:pt x="621464" y="88091"/>
                    </a:lnTo>
                    <a:lnTo>
                      <a:pt x="0" y="88091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365E93">
                      <a:alpha val="56000"/>
                    </a:srgbClr>
                  </a:gs>
                  <a:gs pos="100000">
                    <a:srgbClr val="AF2BA5">
                      <a:alpha val="56000"/>
                    </a:srgbClr>
                  </a:gs>
                </a:gsLst>
                <a:lin ang="0"/>
              </a:gra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-38100"/>
                <a:ext cx="621464" cy="12619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</p:grpSp>
      <p:sp>
        <p:nvSpPr>
          <p:cNvPr name="Freeform 13" id="13"/>
          <p:cNvSpPr/>
          <p:nvPr/>
        </p:nvSpPr>
        <p:spPr>
          <a:xfrm flipH="false" flipV="false" rot="0">
            <a:off x="561975" y="314191"/>
            <a:ext cx="5501378" cy="2067425"/>
          </a:xfrm>
          <a:custGeom>
            <a:avLst/>
            <a:gdLst/>
            <a:ahLst/>
            <a:cxnLst/>
            <a:rect r="r" b="b" t="t" l="l"/>
            <a:pathLst>
              <a:path h="2067425" w="5501378">
                <a:moveTo>
                  <a:pt x="0" y="0"/>
                </a:moveTo>
                <a:lnTo>
                  <a:pt x="5501378" y="0"/>
                </a:lnTo>
                <a:lnTo>
                  <a:pt x="5501378" y="2067425"/>
                </a:lnTo>
                <a:lnTo>
                  <a:pt x="0" y="20674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42123" r="0" b="-153929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699953" y="5001760"/>
            <a:ext cx="4305790" cy="4508222"/>
          </a:xfrm>
          <a:custGeom>
            <a:avLst/>
            <a:gdLst/>
            <a:ahLst/>
            <a:cxnLst/>
            <a:rect r="r" b="b" t="t" l="l"/>
            <a:pathLst>
              <a:path h="4508222" w="4305790">
                <a:moveTo>
                  <a:pt x="0" y="0"/>
                </a:moveTo>
                <a:lnTo>
                  <a:pt x="4305790" y="0"/>
                </a:lnTo>
                <a:lnTo>
                  <a:pt x="4305790" y="4508222"/>
                </a:lnTo>
                <a:lnTo>
                  <a:pt x="0" y="450822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10000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633716" y="2333878"/>
            <a:ext cx="7002454" cy="2416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415"/>
              </a:lnSpc>
            </a:pPr>
            <a:r>
              <a:rPr lang="en-US" sz="8638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TABLES DESIGN SUMMARY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862216" y="7339063"/>
            <a:ext cx="2020834" cy="823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62"/>
              </a:lnSpc>
            </a:pPr>
            <a:r>
              <a:rPr lang="en-US" b="true" sz="2849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Medicine Table 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0">
            <a:off x="14335232" y="-156801"/>
            <a:ext cx="4810164" cy="1457079"/>
          </a:xfrm>
          <a:custGeom>
            <a:avLst/>
            <a:gdLst/>
            <a:ahLst/>
            <a:cxnLst/>
            <a:rect r="r" b="b" t="t" l="l"/>
            <a:pathLst>
              <a:path h="1457079" w="4810164">
                <a:moveTo>
                  <a:pt x="0" y="0"/>
                </a:moveTo>
                <a:lnTo>
                  <a:pt x="4810164" y="0"/>
                </a:lnTo>
                <a:lnTo>
                  <a:pt x="4810164" y="1457079"/>
                </a:lnTo>
                <a:lnTo>
                  <a:pt x="0" y="145707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8735686" y="5222620"/>
            <a:ext cx="2273895" cy="823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62"/>
              </a:lnSpc>
            </a:pPr>
            <a:r>
              <a:rPr lang="en-US" b="true" sz="2849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Disease Table 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8970855" y="2847421"/>
            <a:ext cx="1803557" cy="823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62"/>
              </a:lnSpc>
            </a:pPr>
            <a:r>
              <a:rPr lang="en-US" b="true" sz="2849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Doctor Table 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4335232" y="9186449"/>
            <a:ext cx="3619225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rodaina abdelaziz</a:t>
            </a:r>
          </a:p>
        </p:txBody>
      </p:sp>
    </p:spTree>
  </p:cSld>
  <p:clrMapOvr>
    <a:masterClrMapping/>
  </p:clrMapOvr>
  <p:transition spd="fast">
    <p:fade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180321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892576" y="2101430"/>
            <a:ext cx="6821283" cy="7185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17138" indent="-308569" lvl="1">
              <a:lnSpc>
                <a:spcPts val="4001"/>
              </a:lnSpc>
              <a:buFont typeface="Arial"/>
              <a:buChar char="•"/>
            </a:pPr>
            <a:r>
              <a:rPr lang="en-US" sz="285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Links doctor and patient </a:t>
            </a:r>
            <a:r>
              <a:rPr lang="en-US" sz="285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FOREIGN KEY (doctor_id) REFERENCES Doctor(doctor_id)</a:t>
            </a:r>
          </a:p>
          <a:p>
            <a:pPr algn="l">
              <a:lnSpc>
                <a:spcPts val="4287"/>
              </a:lnSpc>
            </a:pPr>
          </a:p>
          <a:p>
            <a:pPr algn="l" marL="617138" indent="-308569" lvl="1">
              <a:lnSpc>
                <a:spcPts val="4001"/>
              </a:lnSpc>
              <a:buFont typeface="Arial"/>
              <a:buChar char="•"/>
            </a:pPr>
            <a:r>
              <a:rPr lang="en-US" sz="285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H</a:t>
            </a:r>
            <a:r>
              <a:rPr lang="en-US" sz="285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andles many-to-many + quantity, PRIMARY KEY (prescription_id, medicine_id)</a:t>
            </a:r>
          </a:p>
          <a:p>
            <a:pPr algn="l">
              <a:lnSpc>
                <a:spcPts val="4287"/>
              </a:lnSpc>
            </a:pPr>
          </a:p>
          <a:p>
            <a:pPr algn="l" marL="617138" indent="-308569" lvl="1">
              <a:lnSpc>
                <a:spcPts val="4001"/>
              </a:lnSpc>
              <a:buFont typeface="Arial"/>
              <a:buChar char="•"/>
            </a:pPr>
            <a:r>
              <a:rPr lang="en-US" sz="285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</a:t>
            </a:r>
            <a:r>
              <a:rPr lang="en-US" sz="285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onnects medicines and diseases, FOREIGN KEY (disease_id) REFERENCES Disease(disease_id)</a:t>
            </a:r>
          </a:p>
          <a:p>
            <a:pPr algn="l">
              <a:lnSpc>
                <a:spcPts val="4287"/>
              </a:lnSpc>
            </a:pPr>
          </a:p>
          <a:p>
            <a:pPr algn="l" marL="617138" indent="-308569" lvl="1">
              <a:lnSpc>
                <a:spcPts val="4001"/>
              </a:lnSpc>
              <a:buFont typeface="Arial"/>
              <a:buChar char="•"/>
            </a:pPr>
            <a:r>
              <a:rPr lang="en-US" sz="285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St</a:t>
            </a:r>
            <a:r>
              <a:rPr lang="en-US" sz="285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ores tax, discount, total total DECIMAL(10,2)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8659486" y="3579985"/>
            <a:ext cx="2359620" cy="334471"/>
            <a:chOff x="0" y="0"/>
            <a:chExt cx="621464" cy="8809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21464" cy="88091"/>
            </a:xfrm>
            <a:custGeom>
              <a:avLst/>
              <a:gdLst/>
              <a:ahLst/>
              <a:cxnLst/>
              <a:rect r="r" b="b" t="t" l="l"/>
              <a:pathLst>
                <a:path h="88091" w="621464">
                  <a:moveTo>
                    <a:pt x="0" y="0"/>
                  </a:moveTo>
                  <a:lnTo>
                    <a:pt x="621464" y="0"/>
                  </a:lnTo>
                  <a:lnTo>
                    <a:pt x="621464" y="88091"/>
                  </a:lnTo>
                  <a:lnTo>
                    <a:pt x="0" y="88091"/>
                  </a:lnTo>
                  <a:close/>
                </a:path>
              </a:pathLst>
            </a:custGeom>
            <a:gradFill rotWithShape="true">
              <a:gsLst>
                <a:gs pos="0">
                  <a:srgbClr val="365E93">
                    <a:alpha val="56000"/>
                  </a:srgbClr>
                </a:gs>
                <a:gs pos="100000">
                  <a:srgbClr val="AF2BA5">
                    <a:alpha val="5600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621464" cy="1261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8659486" y="5819312"/>
            <a:ext cx="2359620" cy="334471"/>
            <a:chOff x="0" y="0"/>
            <a:chExt cx="621464" cy="8809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21464" cy="88091"/>
            </a:xfrm>
            <a:custGeom>
              <a:avLst/>
              <a:gdLst/>
              <a:ahLst/>
              <a:cxnLst/>
              <a:rect r="r" b="b" t="t" l="l"/>
              <a:pathLst>
                <a:path h="88091" w="621464">
                  <a:moveTo>
                    <a:pt x="0" y="0"/>
                  </a:moveTo>
                  <a:lnTo>
                    <a:pt x="621464" y="0"/>
                  </a:lnTo>
                  <a:lnTo>
                    <a:pt x="621464" y="88091"/>
                  </a:lnTo>
                  <a:lnTo>
                    <a:pt x="0" y="88091"/>
                  </a:lnTo>
                  <a:close/>
                </a:path>
              </a:pathLst>
            </a:custGeom>
            <a:gradFill rotWithShape="true">
              <a:gsLst>
                <a:gs pos="0">
                  <a:srgbClr val="365E93">
                    <a:alpha val="56000"/>
                  </a:srgbClr>
                </a:gs>
                <a:gs pos="100000">
                  <a:srgbClr val="AF2BA5">
                    <a:alpha val="56000"/>
                  </a:srgbClr>
                </a:gs>
              </a:gsLst>
              <a:lin ang="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621464" cy="1261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8659486" y="8007815"/>
            <a:ext cx="2359620" cy="334471"/>
            <a:chOff x="0" y="0"/>
            <a:chExt cx="621464" cy="88091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21464" cy="88091"/>
            </a:xfrm>
            <a:custGeom>
              <a:avLst/>
              <a:gdLst/>
              <a:ahLst/>
              <a:cxnLst/>
              <a:rect r="r" b="b" t="t" l="l"/>
              <a:pathLst>
                <a:path h="88091" w="621464">
                  <a:moveTo>
                    <a:pt x="0" y="0"/>
                  </a:moveTo>
                  <a:lnTo>
                    <a:pt x="621464" y="0"/>
                  </a:lnTo>
                  <a:lnTo>
                    <a:pt x="621464" y="88091"/>
                  </a:lnTo>
                  <a:lnTo>
                    <a:pt x="0" y="88091"/>
                  </a:lnTo>
                  <a:close/>
                </a:path>
              </a:pathLst>
            </a:custGeom>
            <a:gradFill rotWithShape="true">
              <a:gsLst>
                <a:gs pos="0">
                  <a:srgbClr val="365E93">
                    <a:alpha val="56000"/>
                  </a:srgbClr>
                </a:gs>
                <a:gs pos="100000">
                  <a:srgbClr val="AF2BA5">
                    <a:alpha val="56000"/>
                  </a:srgbClr>
                </a:gs>
              </a:gsLst>
              <a:lin ang="0"/>
            </a:gra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621464" cy="1261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8692823" y="1638553"/>
            <a:ext cx="2359620" cy="334471"/>
            <a:chOff x="0" y="0"/>
            <a:chExt cx="621464" cy="88091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21464" cy="88091"/>
            </a:xfrm>
            <a:custGeom>
              <a:avLst/>
              <a:gdLst/>
              <a:ahLst/>
              <a:cxnLst/>
              <a:rect r="r" b="b" t="t" l="l"/>
              <a:pathLst>
                <a:path h="88091" w="621464">
                  <a:moveTo>
                    <a:pt x="0" y="0"/>
                  </a:moveTo>
                  <a:lnTo>
                    <a:pt x="621464" y="0"/>
                  </a:lnTo>
                  <a:lnTo>
                    <a:pt x="621464" y="88091"/>
                  </a:lnTo>
                  <a:lnTo>
                    <a:pt x="0" y="88091"/>
                  </a:lnTo>
                  <a:close/>
                </a:path>
              </a:pathLst>
            </a:custGeom>
            <a:gradFill rotWithShape="true">
              <a:gsLst>
                <a:gs pos="0">
                  <a:srgbClr val="365E93">
                    <a:alpha val="56000"/>
                  </a:srgbClr>
                </a:gs>
                <a:gs pos="100000">
                  <a:srgbClr val="AF2BA5">
                    <a:alpha val="56000"/>
                  </a:srgbClr>
                </a:gs>
              </a:gsLst>
              <a:lin ang="0"/>
            </a:gra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621464" cy="1261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8859835" y="6419868"/>
            <a:ext cx="2006547" cy="823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62"/>
              </a:lnSpc>
            </a:pPr>
            <a:r>
              <a:rPr lang="en-US" b="true" sz="2849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Medicine_Disease 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726161" y="4222340"/>
            <a:ext cx="2273895" cy="823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62"/>
              </a:lnSpc>
            </a:pPr>
            <a:r>
              <a:rPr lang="en-US" b="true" sz="2849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Prescription_Medicine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8673773" y="2199721"/>
            <a:ext cx="2378670" cy="823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62"/>
              </a:lnSpc>
            </a:pPr>
            <a:r>
              <a:rPr lang="en-US" b="true" sz="2849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Prescription Table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8852691" y="8562162"/>
            <a:ext cx="2020834" cy="423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62"/>
              </a:lnSpc>
            </a:pPr>
            <a:r>
              <a:rPr lang="en-US" b="true" sz="2849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Bill Table </a:t>
            </a:r>
          </a:p>
        </p:txBody>
      </p:sp>
      <p:sp>
        <p:nvSpPr>
          <p:cNvPr name="Freeform 19" id="19"/>
          <p:cNvSpPr/>
          <p:nvPr/>
        </p:nvSpPr>
        <p:spPr>
          <a:xfrm flipH="false" flipV="false" rot="0">
            <a:off x="561975" y="314191"/>
            <a:ext cx="5501378" cy="2067425"/>
          </a:xfrm>
          <a:custGeom>
            <a:avLst/>
            <a:gdLst/>
            <a:ahLst/>
            <a:cxnLst/>
            <a:rect r="r" b="b" t="t" l="l"/>
            <a:pathLst>
              <a:path h="2067425" w="5501378">
                <a:moveTo>
                  <a:pt x="0" y="0"/>
                </a:moveTo>
                <a:lnTo>
                  <a:pt x="5501378" y="0"/>
                </a:lnTo>
                <a:lnTo>
                  <a:pt x="5501378" y="2067425"/>
                </a:lnTo>
                <a:lnTo>
                  <a:pt x="0" y="20674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42123" r="0" b="-153929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699953" y="5001760"/>
            <a:ext cx="4305790" cy="4508222"/>
          </a:xfrm>
          <a:custGeom>
            <a:avLst/>
            <a:gdLst/>
            <a:ahLst/>
            <a:cxnLst/>
            <a:rect r="r" b="b" t="t" l="l"/>
            <a:pathLst>
              <a:path h="4508222" w="4305790">
                <a:moveTo>
                  <a:pt x="0" y="0"/>
                </a:moveTo>
                <a:lnTo>
                  <a:pt x="4305790" y="0"/>
                </a:lnTo>
                <a:lnTo>
                  <a:pt x="4305790" y="4508222"/>
                </a:lnTo>
                <a:lnTo>
                  <a:pt x="0" y="450822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10000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1633716" y="2333878"/>
            <a:ext cx="7002454" cy="2416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415"/>
              </a:lnSpc>
            </a:pPr>
            <a:r>
              <a:rPr lang="en-US" sz="8638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TABLES DESIGN SUMMARY</a:t>
            </a:r>
          </a:p>
        </p:txBody>
      </p:sp>
      <p:sp>
        <p:nvSpPr>
          <p:cNvPr name="Freeform 22" id="22"/>
          <p:cNvSpPr/>
          <p:nvPr/>
        </p:nvSpPr>
        <p:spPr>
          <a:xfrm flipH="false" flipV="false" rot="0">
            <a:off x="14335232" y="-156801"/>
            <a:ext cx="4810164" cy="1457079"/>
          </a:xfrm>
          <a:custGeom>
            <a:avLst/>
            <a:gdLst/>
            <a:ahLst/>
            <a:cxnLst/>
            <a:rect r="r" b="b" t="t" l="l"/>
            <a:pathLst>
              <a:path h="1457079" w="4810164">
                <a:moveTo>
                  <a:pt x="0" y="0"/>
                </a:moveTo>
                <a:lnTo>
                  <a:pt x="4810164" y="0"/>
                </a:lnTo>
                <a:lnTo>
                  <a:pt x="4810164" y="1457079"/>
                </a:lnTo>
                <a:lnTo>
                  <a:pt x="0" y="145707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14303217" y="9186449"/>
            <a:ext cx="3619225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rodaina abdelaziz</a:t>
            </a:r>
          </a:p>
        </p:txBody>
      </p:sp>
    </p:spTree>
  </p:cSld>
  <p:clrMapOvr>
    <a:masterClrMapping/>
  </p:clrMapOvr>
  <p:transition spd="fast"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DAGn7EvTG4w</dc:identifier>
  <dcterms:modified xsi:type="dcterms:W3CDTF">2011-08-01T06:04:30Z</dcterms:modified>
  <cp:revision>1</cp:revision>
  <dc:title>Purple Blue Gradient Modern Metaverse Futuristic Presentation</dc:title>
</cp:coreProperties>
</file>